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7.xml" ContentType="application/vnd.openxmlformats-officedocument.presentationml.notesSlide+xml"/>
  <Override PartName="/ppt/tags/tag9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20.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1.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2.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584" r:id="rId3"/>
    <p:sldId id="586" r:id="rId4"/>
    <p:sldId id="1851" r:id="rId5"/>
    <p:sldId id="1852" r:id="rId6"/>
    <p:sldId id="1853" r:id="rId7"/>
    <p:sldId id="1854" r:id="rId8"/>
    <p:sldId id="1855" r:id="rId9"/>
    <p:sldId id="1856" r:id="rId10"/>
    <p:sldId id="1857" r:id="rId11"/>
    <p:sldId id="1858" r:id="rId12"/>
    <p:sldId id="596" r:id="rId13"/>
    <p:sldId id="1859" r:id="rId14"/>
    <p:sldId id="1860" r:id="rId15"/>
    <p:sldId id="1871" r:id="rId16"/>
    <p:sldId id="1870" r:id="rId17"/>
    <p:sldId id="607" r:id="rId18"/>
    <p:sldId id="608" r:id="rId19"/>
    <p:sldId id="609" r:id="rId20"/>
    <p:sldId id="604" r:id="rId21"/>
    <p:sldId id="605" r:id="rId22"/>
    <p:sldId id="606" r:id="rId23"/>
    <p:sldId id="611" r:id="rId24"/>
    <p:sldId id="612" r:id="rId25"/>
    <p:sldId id="613" r:id="rId26"/>
    <p:sldId id="614" r:id="rId27"/>
    <p:sldId id="616" r:id="rId28"/>
    <p:sldId id="617" r:id="rId29"/>
    <p:sldId id="618" r:id="rId30"/>
    <p:sldId id="1868" r:id="rId31"/>
    <p:sldId id="619" r:id="rId32"/>
    <p:sldId id="620" r:id="rId33"/>
    <p:sldId id="630" r:id="rId34"/>
    <p:sldId id="621" r:id="rId35"/>
    <p:sldId id="622" r:id="rId36"/>
    <p:sldId id="1869" r:id="rId37"/>
    <p:sldId id="1824" r:id="rId38"/>
    <p:sldId id="257" r:id="rId39"/>
    <p:sldId id="1845" r:id="rId40"/>
    <p:sldId id="1846" r:id="rId41"/>
    <p:sldId id="1826" r:id="rId42"/>
    <p:sldId id="1827" r:id="rId43"/>
    <p:sldId id="1828" r:id="rId44"/>
    <p:sldId id="1848" r:id="rId45"/>
    <p:sldId id="1847" r:id="rId46"/>
    <p:sldId id="637" r:id="rId47"/>
    <p:sldId id="638" r:id="rId48"/>
    <p:sldId id="639" r:id="rId49"/>
    <p:sldId id="587" r:id="rId50"/>
    <p:sldId id="588" r:id="rId51"/>
    <p:sldId id="589" r:id="rId52"/>
    <p:sldId id="590" r:id="rId53"/>
    <p:sldId id="591" r:id="rId54"/>
    <p:sldId id="592" r:id="rId55"/>
    <p:sldId id="593" r:id="rId56"/>
    <p:sldId id="594" r:id="rId57"/>
    <p:sldId id="595" r:id="rId58"/>
    <p:sldId id="597" r:id="rId59"/>
    <p:sldId id="598" r:id="rId60"/>
    <p:sldId id="599" r:id="rId61"/>
    <p:sldId id="601" r:id="rId62"/>
    <p:sldId id="602" r:id="rId63"/>
    <p:sldId id="655" r:id="rId64"/>
    <p:sldId id="1829" r:id="rId65"/>
    <p:sldId id="1830" r:id="rId66"/>
    <p:sldId id="1832" r:id="rId67"/>
    <p:sldId id="1841" r:id="rId68"/>
    <p:sldId id="1842" r:id="rId69"/>
    <p:sldId id="1843" r:id="rId70"/>
    <p:sldId id="1844" r:id="rId71"/>
    <p:sldId id="1839" r:id="rId72"/>
    <p:sldId id="184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D4B"/>
    <a:srgbClr val="2D7132"/>
    <a:srgbClr val="A88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p:restoredTop sz="72040"/>
  </p:normalViewPr>
  <p:slideViewPr>
    <p:cSldViewPr snapToGrid="0" snapToObjects="1">
      <p:cViewPr varScale="1">
        <p:scale>
          <a:sx n="159" d="100"/>
          <a:sy n="159" d="100"/>
        </p:scale>
        <p:origin x="21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Write out the probability</a:t>
            </a:r>
            <a:r>
              <a:rPr lang="en-US" baseline="0" dirty="0"/>
              <a:t> of the data with Theta1 with p_{Theta1}(r) = 2/3 and P_{Theta1}(b) = 1/3 versus Theta2 p_{Theta2}(r) = 1/2 and P_{Theta2}(b) = ½.</a:t>
            </a:r>
          </a:p>
          <a:p>
            <a:endParaRPr lang="en-US" baseline="0" dirty="0"/>
          </a:p>
          <a:p>
            <a:r>
              <a:rPr lang="en-US" baseline="0" dirty="0"/>
              <a:t>Theta 1 = 0.1481</a:t>
            </a:r>
          </a:p>
          <a:p>
            <a:r>
              <a:rPr lang="en-US" baseline="0" dirty="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18</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43</a:t>
            </a:fld>
            <a:endParaRPr lang="en-US"/>
          </a:p>
        </p:txBody>
      </p:sp>
    </p:spTree>
    <p:extLst>
      <p:ext uri="{BB962C8B-B14F-4D97-AF65-F5344CB8AC3E}">
        <p14:creationId xmlns:p14="http://schemas.microsoft.com/office/powerpoint/2010/main" val="714151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think of the bias as a measure of how easy it is to get the perceptron to output a 11. Or to put it in more biological terms, the bias is a measure of how easy it is to get the perceptron to </a:t>
            </a:r>
            <a:r>
              <a:rPr lang="en-US" sz="1200" b="0" i="1" u="none" strike="noStrike" kern="1200" dirty="0">
                <a:solidFill>
                  <a:schemeClr val="tx1"/>
                </a:solidFill>
                <a:effectLst/>
                <a:latin typeface="+mn-lt"/>
                <a:ea typeface="+mn-ea"/>
                <a:cs typeface="+mn-cs"/>
              </a:rPr>
              <a:t>fire</a:t>
            </a:r>
            <a:r>
              <a:rPr lang="en-US" sz="1200" b="0" i="0" u="none" strike="noStrike" kern="1200" dirty="0">
                <a:solidFill>
                  <a:schemeClr val="tx1"/>
                </a:solidFill>
                <a:effectLst/>
                <a:latin typeface="+mn-lt"/>
                <a:ea typeface="+mn-ea"/>
                <a:cs typeface="+mn-cs"/>
              </a:rPr>
              <a:t>. For a perceptron with a really big bias, it's extremely easy for the perceptron to output a 11. But if the bias is very negative, then it's difficult for the perceptron to output a 11.</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44</a:t>
            </a:fld>
            <a:endParaRPr lang="en-US"/>
          </a:p>
        </p:txBody>
      </p:sp>
    </p:spTree>
    <p:extLst>
      <p:ext uri="{BB962C8B-B14F-4D97-AF65-F5344CB8AC3E}">
        <p14:creationId xmlns:p14="http://schemas.microsoft.com/office/powerpoint/2010/main" val="60233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45</a:t>
            </a:fld>
            <a:endParaRPr lang="en-US"/>
          </a:p>
        </p:txBody>
      </p:sp>
    </p:spTree>
    <p:extLst>
      <p:ext uri="{BB962C8B-B14F-4D97-AF65-F5344CB8AC3E}">
        <p14:creationId xmlns:p14="http://schemas.microsoft.com/office/powerpoint/2010/main" val="2830563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656949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48</a:t>
            </a:fld>
            <a:endParaRPr lang="en-US"/>
          </a:p>
        </p:txBody>
      </p:sp>
    </p:spTree>
    <p:extLst>
      <p:ext uri="{BB962C8B-B14F-4D97-AF65-F5344CB8AC3E}">
        <p14:creationId xmlns:p14="http://schemas.microsoft.com/office/powerpoint/2010/main" val="3524757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49</a:t>
            </a:fld>
            <a:endParaRPr lang="en-US"/>
          </a:p>
        </p:txBody>
      </p:sp>
    </p:spTree>
    <p:extLst>
      <p:ext uri="{BB962C8B-B14F-4D97-AF65-F5344CB8AC3E}">
        <p14:creationId xmlns:p14="http://schemas.microsoft.com/office/powerpoint/2010/main" val="2850549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50</a:t>
            </a:fld>
            <a:endParaRPr lang="en-US"/>
          </a:p>
        </p:txBody>
      </p:sp>
    </p:spTree>
    <p:extLst>
      <p:ext uri="{BB962C8B-B14F-4D97-AF65-F5344CB8AC3E}">
        <p14:creationId xmlns:p14="http://schemas.microsoft.com/office/powerpoint/2010/main" val="3966300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52</a:t>
            </a:fld>
            <a:endParaRPr lang="en-US"/>
          </a:p>
        </p:txBody>
      </p:sp>
    </p:spTree>
    <p:extLst>
      <p:ext uri="{BB962C8B-B14F-4D97-AF65-F5344CB8AC3E}">
        <p14:creationId xmlns:p14="http://schemas.microsoft.com/office/powerpoint/2010/main" val="1226006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2851559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55</a:t>
            </a:fld>
            <a:endParaRPr lang="en-US"/>
          </a:p>
        </p:txBody>
      </p:sp>
    </p:spTree>
    <p:extLst>
      <p:ext uri="{BB962C8B-B14F-4D97-AF65-F5344CB8AC3E}">
        <p14:creationId xmlns:p14="http://schemas.microsoft.com/office/powerpoint/2010/main" val="4002360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19</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56</a:t>
            </a:fld>
            <a:endParaRPr lang="en-US"/>
          </a:p>
        </p:txBody>
      </p:sp>
    </p:spTree>
    <p:extLst>
      <p:ext uri="{BB962C8B-B14F-4D97-AF65-F5344CB8AC3E}">
        <p14:creationId xmlns:p14="http://schemas.microsoft.com/office/powerpoint/2010/main" val="1355859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2884947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59</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74657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64</a:t>
            </a:fld>
            <a:endParaRPr lang="en-US"/>
          </a:p>
        </p:txBody>
      </p:sp>
    </p:spTree>
    <p:extLst>
      <p:ext uri="{BB962C8B-B14F-4D97-AF65-F5344CB8AC3E}">
        <p14:creationId xmlns:p14="http://schemas.microsoft.com/office/powerpoint/2010/main" val="1332133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65</a:t>
            </a:fld>
            <a:endParaRPr lang="en-US"/>
          </a:p>
        </p:txBody>
      </p:sp>
    </p:spTree>
    <p:extLst>
      <p:ext uri="{BB962C8B-B14F-4D97-AF65-F5344CB8AC3E}">
        <p14:creationId xmlns:p14="http://schemas.microsoft.com/office/powerpoint/2010/main" val="1210711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66</a:t>
            </a:fld>
            <a:endParaRPr lang="en-US"/>
          </a:p>
        </p:txBody>
      </p:sp>
    </p:spTree>
    <p:extLst>
      <p:ext uri="{BB962C8B-B14F-4D97-AF65-F5344CB8AC3E}">
        <p14:creationId xmlns:p14="http://schemas.microsoft.com/office/powerpoint/2010/main" val="2004608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2594321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3446753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936507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337018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effectLst/>
                <a:latin typeface="Söhne"/>
              </a:rPr>
              <a:t>The formula shown is likely part of a Bayesian approach to determining whether a message (an email, for instance) is spam or not (often referred to as "ham"). This approach is based on Bayes' Theorem, which is a way of finding a probability when we know certain other probabilities.</a:t>
            </a:r>
          </a:p>
          <a:p>
            <a:pPr algn="l"/>
            <a:r>
              <a:rPr lang="en-US" b="0" i="0" u="none" strike="noStrike" dirty="0">
                <a:effectLst/>
                <a:latin typeface="Söhne"/>
              </a:rPr>
              <a:t>The </a:t>
            </a:r>
            <a:r>
              <a:rPr lang="en-US" b="0" i="0" u="none" strike="noStrike" dirty="0">
                <a:effectLst/>
                <a:latin typeface="KaTeX_Main"/>
              </a:rPr>
              <a:t>P(</a:t>
            </a:r>
            <a:r>
              <a:rPr lang="en-US" b="0" i="0" u="none" strike="noStrike" dirty="0" err="1">
                <a:effectLst/>
                <a:latin typeface="KaTeX_Main"/>
              </a:rPr>
              <a:t>W∣spam</a:t>
            </a:r>
            <a:r>
              <a:rPr lang="en-US" b="0" i="0" u="none" strike="noStrike" dirty="0">
                <a:effectLst/>
                <a:latin typeface="KaTeX_Main"/>
              </a:rPr>
              <a:t>)</a:t>
            </a:r>
            <a:r>
              <a:rPr lang="en-US" b="0" i="1" u="none" strike="noStrike" dirty="0">
                <a:effectLst/>
                <a:latin typeface="KaTeX_Math"/>
              </a:rPr>
              <a:t>P</a:t>
            </a:r>
            <a:r>
              <a:rPr lang="en-US" b="0" i="0" u="none" strike="noStrike" dirty="0">
                <a:effectLst/>
                <a:latin typeface="KaTeX_Main"/>
              </a:rPr>
              <a:t>(</a:t>
            </a:r>
            <a:r>
              <a:rPr lang="en-US" b="0" i="1" u="none" strike="noStrike" dirty="0" err="1">
                <a:effectLst/>
                <a:latin typeface="KaTeX_Math"/>
              </a:rPr>
              <a:t>W</a:t>
            </a:r>
            <a:r>
              <a:rPr lang="en-US" b="0" i="0" u="none" strike="noStrike" dirty="0" err="1">
                <a:effectLst/>
                <a:latin typeface="KaTeX_Main"/>
              </a:rPr>
              <a:t>∣</a:t>
            </a:r>
            <a:r>
              <a:rPr lang="en-US" b="0" i="1" u="none" strike="noStrike" dirty="0" err="1">
                <a:effectLst/>
                <a:latin typeface="KaTeX_Math"/>
              </a:rPr>
              <a:t>spam</a:t>
            </a:r>
            <a:r>
              <a:rPr lang="en-US" b="0" i="0" u="none" strike="noStrike" dirty="0">
                <a:effectLst/>
                <a:latin typeface="KaTeX_Main"/>
              </a:rPr>
              <a:t>)</a:t>
            </a:r>
            <a:r>
              <a:rPr lang="en-US" b="0" i="0" u="none" strike="noStrike" dirty="0">
                <a:effectLst/>
                <a:latin typeface="Söhne"/>
              </a:rPr>
              <a:t> denotes the probability of the word </a:t>
            </a:r>
            <a:r>
              <a:rPr lang="en-US" b="0" i="1" u="none" strike="noStrike" dirty="0">
                <a:effectLst/>
                <a:latin typeface="KaTeX_Math"/>
              </a:rPr>
              <a:t>W</a:t>
            </a:r>
            <a:r>
              <a:rPr lang="en-US" b="0" i="0" u="none" strike="noStrike" dirty="0">
                <a:effectLst/>
                <a:latin typeface="Söhne"/>
              </a:rPr>
              <a:t> appearing in a spam message, while </a:t>
            </a:r>
            <a:r>
              <a:rPr lang="en-US" b="0" i="0" u="none" strike="noStrike" dirty="0">
                <a:effectLst/>
                <a:latin typeface="KaTeX_Main"/>
              </a:rPr>
              <a:t>P(</a:t>
            </a:r>
            <a:r>
              <a:rPr lang="en-US" b="0" i="0" u="none" strike="noStrike" dirty="0" err="1">
                <a:effectLst/>
                <a:latin typeface="KaTeX_Main"/>
              </a:rPr>
              <a:t>W∣ham</a:t>
            </a:r>
            <a:r>
              <a:rPr lang="en-US" b="0" i="0" u="none" strike="noStrike" dirty="0">
                <a:effectLst/>
                <a:latin typeface="KaTeX_Main"/>
              </a:rPr>
              <a:t>)</a:t>
            </a:r>
            <a:r>
              <a:rPr lang="en-US" b="0" i="1" u="none" strike="noStrike" dirty="0">
                <a:effectLst/>
                <a:latin typeface="KaTeX_Math"/>
              </a:rPr>
              <a:t>P</a:t>
            </a:r>
            <a:r>
              <a:rPr lang="en-US" b="0" i="0" u="none" strike="noStrike" dirty="0">
                <a:effectLst/>
                <a:latin typeface="KaTeX_Main"/>
              </a:rPr>
              <a:t>(</a:t>
            </a:r>
            <a:r>
              <a:rPr lang="en-US" b="0" i="1" u="none" strike="noStrike" dirty="0" err="1">
                <a:effectLst/>
                <a:latin typeface="KaTeX_Math"/>
              </a:rPr>
              <a:t>W</a:t>
            </a:r>
            <a:r>
              <a:rPr lang="en-US" b="0" i="0" u="none" strike="noStrike" dirty="0" err="1">
                <a:effectLst/>
                <a:latin typeface="KaTeX_Main"/>
              </a:rPr>
              <a:t>∣</a:t>
            </a:r>
            <a:r>
              <a:rPr lang="en-US" b="0" i="1" u="none" strike="noStrike" dirty="0" err="1">
                <a:effectLst/>
                <a:latin typeface="KaTeX_Math"/>
              </a:rPr>
              <a:t>ham</a:t>
            </a:r>
            <a:r>
              <a:rPr lang="en-US" b="0" i="0" u="none" strike="noStrike" dirty="0">
                <a:effectLst/>
                <a:latin typeface="KaTeX_Main"/>
              </a:rPr>
              <a:t>)</a:t>
            </a:r>
            <a:r>
              <a:rPr lang="en-US" b="0" i="0" u="none" strike="noStrike" dirty="0">
                <a:effectLst/>
                <a:latin typeface="Söhne"/>
              </a:rPr>
              <a:t> denotes the probability of the same word appearing in a non-spam message.</a:t>
            </a:r>
          </a:p>
          <a:p>
            <a:pPr algn="l"/>
            <a:r>
              <a:rPr lang="en-US" b="0" i="0" u="none" strike="noStrike" dirty="0">
                <a:effectLst/>
                <a:latin typeface="Söhne"/>
              </a:rPr>
              <a:t>To understand the concept of odds ratios and posterior probabilities in this context, let's break it down:</a:t>
            </a:r>
          </a:p>
          <a:p>
            <a:pPr algn="l"/>
            <a:endParaRPr lang="en-US" b="0" i="0" u="none" strike="noStrike" dirty="0">
              <a:effectLst/>
              <a:latin typeface="Söhne"/>
            </a:endParaRPr>
          </a:p>
          <a:p>
            <a:pPr algn="l">
              <a:buFont typeface="+mj-lt"/>
              <a:buAutoNum type="arabicPeriod"/>
            </a:pPr>
            <a:r>
              <a:rPr lang="en-US" b="1" i="0" u="none" strike="noStrike" dirty="0">
                <a:effectLst/>
                <a:latin typeface="Söhne"/>
              </a:rPr>
              <a:t>Odds Ratios: This is a way of comparing whether the odds of a particular event (word </a:t>
            </a:r>
            <a:r>
              <a:rPr lang="en-US" b="1" i="1" u="none" strike="noStrike" dirty="0">
                <a:effectLst/>
                <a:latin typeface="KaTeX_Math"/>
              </a:rPr>
              <a:t>W</a:t>
            </a:r>
            <a:r>
              <a:rPr lang="en-US" b="1" i="0" u="none" strike="noStrike" dirty="0">
                <a:effectLst/>
                <a:latin typeface="Söhne"/>
              </a:rPr>
              <a:t> appearing in spam) are the same as another event (word </a:t>
            </a:r>
            <a:r>
              <a:rPr lang="en-US" b="1" i="1" u="none" strike="noStrike" dirty="0">
                <a:effectLst/>
                <a:latin typeface="KaTeX_Math"/>
              </a:rPr>
              <a:t>W</a:t>
            </a:r>
            <a:r>
              <a:rPr lang="en-US" b="1" i="0" u="none" strike="noStrike" dirty="0">
                <a:effectLst/>
                <a:latin typeface="Söhne"/>
              </a:rPr>
              <a:t> appearing in non-spam). If this ratio is greater than 1, the word is more likely to appear in spam than in non-spam. If it is less than 1, the opposite is true. If it's exactly 1, it indicates that the word is equally likely to appear in both spam and ham.</a:t>
            </a:r>
          </a:p>
          <a:p>
            <a:pPr algn="l">
              <a:buFont typeface="+mj-lt"/>
              <a:buAutoNum type="arabicPeriod"/>
            </a:pPr>
            <a:endParaRPr lang="en-US" b="0" i="0" u="none" strike="noStrike" dirty="0">
              <a:effectLst/>
              <a:latin typeface="Söhne"/>
            </a:endParaRPr>
          </a:p>
          <a:p>
            <a:pPr algn="l">
              <a:buFont typeface="+mj-lt"/>
              <a:buAutoNum type="arabicPeriod"/>
            </a:pPr>
            <a:r>
              <a:rPr lang="en-US" b="1" i="0" u="none" strike="noStrike" dirty="0">
                <a:effectLst/>
                <a:latin typeface="Söhne"/>
              </a:rPr>
              <a:t>Posterior Probability</a:t>
            </a:r>
            <a:r>
              <a:rPr lang="en-US" b="0" i="0" u="none" strike="noStrike" dirty="0">
                <a:effectLst/>
                <a:latin typeface="Söhne"/>
              </a:rPr>
              <a:t>: This is what you are trying to calculate - the probability that a message is spam, given that it contains the word </a:t>
            </a:r>
            <a:r>
              <a:rPr lang="en-US" b="0" i="1" u="none" strike="noStrike" dirty="0">
                <a:effectLst/>
                <a:latin typeface="KaTeX_Math"/>
              </a:rPr>
              <a:t>W</a:t>
            </a:r>
            <a:r>
              <a:rPr lang="en-US" b="0" i="0" u="none" strike="noStrike" dirty="0">
                <a:effectLst/>
                <a:latin typeface="Söhne"/>
              </a:rPr>
              <a:t>. Bayes' Theorem allows us to calculate this probability by taking into account the prior probability of a message being spam (before considering the word's presence), the likelihood of the word appearing in spam and non-spam messages, and the overall probability of encountering the word in any message.</a:t>
            </a:r>
          </a:p>
          <a:p>
            <a:pPr algn="l"/>
            <a:r>
              <a:rPr lang="en-US" b="0" i="0" u="none" strike="noStrike" dirty="0">
                <a:effectLst/>
                <a:latin typeface="Söhne"/>
              </a:rPr>
              <a:t>Here's how Bayes' Theorem would apply: </a:t>
            </a:r>
          </a:p>
          <a:p>
            <a:pPr algn="l"/>
            <a:r>
              <a:rPr lang="en-US" b="0" i="0" u="none" strike="noStrike" dirty="0">
                <a:effectLst/>
                <a:latin typeface="KaTeX_Main"/>
              </a:rPr>
              <a:t>P(</a:t>
            </a:r>
            <a:r>
              <a:rPr lang="en-US" b="0" i="0" u="none" strike="noStrike" dirty="0" err="1">
                <a:effectLst/>
                <a:latin typeface="KaTeX_Main"/>
              </a:rPr>
              <a:t>spam∣W</a:t>
            </a:r>
            <a:r>
              <a:rPr lang="en-US" b="0" i="0" u="none" strike="noStrike" dirty="0">
                <a:effectLst/>
                <a:latin typeface="KaTeX_Main"/>
              </a:rPr>
              <a:t>)=P(</a:t>
            </a:r>
            <a:r>
              <a:rPr lang="en-US" b="0" i="0" u="none" strike="noStrike" dirty="0" err="1">
                <a:effectLst/>
                <a:latin typeface="KaTeX_Main"/>
              </a:rPr>
              <a:t>W∣spam</a:t>
            </a:r>
            <a:r>
              <a:rPr lang="en-US" b="0" i="0" u="none" strike="noStrike" dirty="0">
                <a:effectLst/>
                <a:latin typeface="KaTeX_Main"/>
              </a:rPr>
              <a:t>)⋅P(spam)/P(W)</a:t>
            </a:r>
            <a:endParaRPr lang="en-US" b="0" i="0" u="none" strike="noStrike" dirty="0">
              <a:effectLst/>
              <a:latin typeface="Söhne"/>
            </a:endParaRPr>
          </a:p>
          <a:p>
            <a:pPr algn="l"/>
            <a:r>
              <a:rPr lang="en-US" b="0" i="0" u="none" strike="noStrike" dirty="0">
                <a:effectLst/>
                <a:latin typeface="Söhne"/>
              </a:rPr>
              <a:t>This can be read as: The probability of a message being spam given that it contains the word </a:t>
            </a:r>
            <a:r>
              <a:rPr lang="en-US" b="0" i="1" u="none" strike="noStrike" dirty="0">
                <a:effectLst/>
                <a:latin typeface="KaTeX_Math"/>
              </a:rPr>
              <a:t>W</a:t>
            </a:r>
            <a:r>
              <a:rPr lang="en-US" b="0" i="0" u="none" strike="noStrike" dirty="0">
                <a:effectLst/>
                <a:latin typeface="Söhne"/>
              </a:rPr>
              <a:t> is the probability of </a:t>
            </a:r>
            <a:r>
              <a:rPr lang="en-US" b="0" i="1" u="none" strike="noStrike" dirty="0">
                <a:effectLst/>
                <a:latin typeface="KaTeX_Math"/>
              </a:rPr>
              <a:t>W</a:t>
            </a:r>
            <a:r>
              <a:rPr lang="en-US" b="0" i="0" u="none" strike="noStrike" dirty="0">
                <a:effectLst/>
                <a:latin typeface="Söhne"/>
              </a:rPr>
              <a:t> appearing in a spam message times the prior probability of any message being spam, divided by the probability of </a:t>
            </a:r>
            <a:r>
              <a:rPr lang="en-US" b="0" i="1" u="none" strike="noStrike" dirty="0">
                <a:effectLst/>
                <a:latin typeface="KaTeX_Math"/>
              </a:rPr>
              <a:t>W</a:t>
            </a:r>
            <a:r>
              <a:rPr lang="en-US" b="0" i="0" u="none" strike="noStrike" dirty="0">
                <a:effectLst/>
                <a:latin typeface="Söhne"/>
              </a:rPr>
              <a:t> appearing in any message.</a:t>
            </a:r>
          </a:p>
          <a:p>
            <a:pPr algn="l"/>
            <a:r>
              <a:rPr lang="en-US" b="0" i="0" u="none" strike="noStrike" dirty="0">
                <a:effectLst/>
                <a:latin typeface="Söhne"/>
              </a:rPr>
              <a:t>In a classroom setting, you can explain these concepts by using real-world examples, like filtering emails, or by setting up simple experiments with known probabilities to illustrate how the posterior probability changes with different odds ratios.</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21</a:t>
            </a:fld>
            <a:endParaRPr lang="en-US"/>
          </a:p>
        </p:txBody>
      </p:sp>
    </p:spTree>
    <p:extLst>
      <p:ext uri="{BB962C8B-B14F-4D97-AF65-F5344CB8AC3E}">
        <p14:creationId xmlns:p14="http://schemas.microsoft.com/office/powerpoint/2010/main" val="875721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34</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11261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38</a:t>
            </a:fld>
            <a:endParaRPr lang="en-US"/>
          </a:p>
        </p:txBody>
      </p:sp>
    </p:spTree>
    <p:extLst>
      <p:ext uri="{BB962C8B-B14F-4D97-AF65-F5344CB8AC3E}">
        <p14:creationId xmlns:p14="http://schemas.microsoft.com/office/powerpoint/2010/main" val="2808352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40</a:t>
            </a:fld>
            <a:endParaRPr lang="en-US"/>
          </a:p>
        </p:txBody>
      </p:sp>
    </p:spTree>
    <p:extLst>
      <p:ext uri="{BB962C8B-B14F-4D97-AF65-F5344CB8AC3E}">
        <p14:creationId xmlns:p14="http://schemas.microsoft.com/office/powerpoint/2010/main" val="1357697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42</a:t>
            </a:fld>
            <a:endParaRPr lang="en-US"/>
          </a:p>
        </p:txBody>
      </p:sp>
    </p:spTree>
    <p:extLst>
      <p:ext uri="{BB962C8B-B14F-4D97-AF65-F5344CB8AC3E}">
        <p14:creationId xmlns:p14="http://schemas.microsoft.com/office/powerpoint/2010/main" val="5459080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11/16/23</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11/16/23</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11/16/23</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11/16/23</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11/16/23</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11/16/23</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11/16/23</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11/16/23</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11/16/23</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11/16/23</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9.xml"/><Relationship Id="rId7" Type="http://schemas.openxmlformats.org/officeDocument/2006/relationships/image" Target="../media/image29.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tags" Target="../tags/tag20.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26.xml"/><Relationship Id="rId7" Type="http://schemas.openxmlformats.org/officeDocument/2006/relationships/image" Target="../media/image3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3.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29.xml"/><Relationship Id="rId7" Type="http://schemas.openxmlformats.org/officeDocument/2006/relationships/image" Target="../media/image3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tags" Target="../tags/tag32.xml"/><Relationship Id="rId21" Type="http://schemas.openxmlformats.org/officeDocument/2006/relationships/image" Target="../media/image44.png"/><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image" Target="../media/image40.png"/><Relationship Id="rId25" Type="http://schemas.openxmlformats.org/officeDocument/2006/relationships/image" Target="../media/image48.png"/><Relationship Id="rId2" Type="http://schemas.openxmlformats.org/officeDocument/2006/relationships/tags" Target="../tags/tag31.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18.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47.png"/><Relationship Id="rId5" Type="http://schemas.openxmlformats.org/officeDocument/2006/relationships/tags" Target="../tags/tag34.xml"/><Relationship Id="rId15" Type="http://schemas.openxmlformats.org/officeDocument/2006/relationships/slideLayout" Target="../slideLayouts/slideLayout2.xml"/><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tags" Target="../tags/tag39.xml"/><Relationship Id="rId19" Type="http://schemas.openxmlformats.org/officeDocument/2006/relationships/image" Target="../media/image4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51.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47.xml"/><Relationship Id="rId7" Type="http://schemas.openxmlformats.org/officeDocument/2006/relationships/image" Target="../media/image54.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53.png"/><Relationship Id="rId5" Type="http://schemas.openxmlformats.org/officeDocument/2006/relationships/slideLayout" Target="../slideLayouts/slideLayout2.xml"/><Relationship Id="rId4" Type="http://schemas.openxmlformats.org/officeDocument/2006/relationships/tags" Target="../tags/tag48.xml"/><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51.xml"/><Relationship Id="rId7" Type="http://schemas.openxmlformats.org/officeDocument/2006/relationships/image" Target="../media/image5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2.xml"/><Relationship Id="rId11" Type="http://schemas.openxmlformats.org/officeDocument/2006/relationships/image" Target="../media/image61.png"/><Relationship Id="rId5" Type="http://schemas.openxmlformats.org/officeDocument/2006/relationships/tags" Target="../tags/tag53.xml"/><Relationship Id="rId10" Type="http://schemas.openxmlformats.org/officeDocument/2006/relationships/image" Target="../media/image60.png"/><Relationship Id="rId4" Type="http://schemas.openxmlformats.org/officeDocument/2006/relationships/tags" Target="../tags/tag52.xml"/><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5.xml"/><Relationship Id="rId5" Type="http://schemas.openxmlformats.org/officeDocument/2006/relationships/image" Target="../media/image6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tags" Target="../tags/tag58.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2.xml"/><Relationship Id="rId11" Type="http://schemas.openxmlformats.org/officeDocument/2006/relationships/image" Target="../media/image68.png"/><Relationship Id="rId5" Type="http://schemas.openxmlformats.org/officeDocument/2006/relationships/tags" Target="../tags/tag60.xml"/><Relationship Id="rId10" Type="http://schemas.openxmlformats.org/officeDocument/2006/relationships/image" Target="../media/image67.png"/><Relationship Id="rId4" Type="http://schemas.openxmlformats.org/officeDocument/2006/relationships/tags" Target="../tags/tag59.xml"/><Relationship Id="rId9" Type="http://schemas.openxmlformats.org/officeDocument/2006/relationships/image" Target="../media/image66.png"/><Relationship Id="rId14" Type="http://schemas.openxmlformats.org/officeDocument/2006/relationships/image" Target="../media/image71.png"/></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65.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78.png"/><Relationship Id="rId5" Type="http://schemas.openxmlformats.org/officeDocument/2006/relationships/tags" Target="../tags/tag65.xml"/><Relationship Id="rId10" Type="http://schemas.openxmlformats.org/officeDocument/2006/relationships/image" Target="../media/image77.png"/><Relationship Id="rId4" Type="http://schemas.openxmlformats.org/officeDocument/2006/relationships/tags" Target="../tags/tag64.xml"/><Relationship Id="rId9" Type="http://schemas.openxmlformats.org/officeDocument/2006/relationships/notesSlide" Target="../notesSlides/notesSlid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tiff"/></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83.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86.tiff"/><Relationship Id="rId4" Type="http://schemas.openxmlformats.org/officeDocument/2006/relationships/image" Target="../media/image85.tiff"/></Relationships>
</file>

<file path=ppt/slides/_rels/slide43.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0.tiff"/><Relationship Id="rId5" Type="http://schemas.openxmlformats.org/officeDocument/2006/relationships/image" Target="../media/image86.tiff"/><Relationship Id="rId4" Type="http://schemas.openxmlformats.org/officeDocument/2006/relationships/image" Target="../media/image85.tiff"/></Relationships>
</file>

<file path=ppt/slides/_rels/slide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0.png"/></Relationships>
</file>

<file path=ppt/slides/_rels/slide4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70.xml"/><Relationship Id="rId7" Type="http://schemas.openxmlformats.org/officeDocument/2006/relationships/image" Target="../media/image88.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87.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2.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75.xml"/><Relationship Id="rId7" Type="http://schemas.openxmlformats.org/officeDocument/2006/relationships/image" Target="../media/image87.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211.png"/><Relationship Id="rId5" Type="http://schemas.openxmlformats.org/officeDocument/2006/relationships/notesSlide" Target="../notesSlides/notesSlide15.xml"/><Relationship Id="rId4" Type="http://schemas.openxmlformats.org/officeDocument/2006/relationships/slideLayout" Target="../slideLayouts/slideLayout2.xml"/><Relationship Id="rId9" Type="http://schemas.openxmlformats.org/officeDocument/2006/relationships/image" Target="../media/image98.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tags" Target="../tags/tag78.xml"/><Relationship Id="rId21" Type="http://schemas.openxmlformats.org/officeDocument/2006/relationships/image" Target="../media/image108.png"/><Relationship Id="rId7" Type="http://schemas.openxmlformats.org/officeDocument/2006/relationships/tags" Target="../tags/tag82.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77.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notesSlide" Target="../notesSlides/notesSlide16.xml"/><Relationship Id="rId5" Type="http://schemas.openxmlformats.org/officeDocument/2006/relationships/tags" Target="../tags/tag80.xml"/><Relationship Id="rId15" Type="http://schemas.openxmlformats.org/officeDocument/2006/relationships/image" Target="../media/image102.png"/><Relationship Id="rId10" Type="http://schemas.openxmlformats.org/officeDocument/2006/relationships/slideLayout" Target="../slideLayouts/slideLayout2.xml"/><Relationship Id="rId19" Type="http://schemas.openxmlformats.org/officeDocument/2006/relationships/image" Target="../media/image106.pn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image" Target="../media/image101.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13.png"/><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112.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media/image111.png"/><Relationship Id="rId5" Type="http://schemas.openxmlformats.org/officeDocument/2006/relationships/tags" Target="../tags/tag89.xml"/><Relationship Id="rId15" Type="http://schemas.openxmlformats.org/officeDocument/2006/relationships/image" Target="../media/image114.png"/><Relationship Id="rId10" Type="http://schemas.openxmlformats.org/officeDocument/2006/relationships/image" Target="../media/image110.png"/><Relationship Id="rId4" Type="http://schemas.openxmlformats.org/officeDocument/2006/relationships/tags" Target="../tags/tag88.xml"/><Relationship Id="rId9" Type="http://schemas.openxmlformats.org/officeDocument/2006/relationships/image" Target="../media/image109.png"/><Relationship Id="rId14" Type="http://schemas.openxmlformats.org/officeDocument/2006/relationships/image" Target="../media/image97.png"/></Relationships>
</file>

<file path=ppt/slides/_rels/slide5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94.xml"/><Relationship Id="rId7" Type="http://schemas.openxmlformats.org/officeDocument/2006/relationships/image" Target="../media/image116.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5.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1.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20.png"/><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27.png"/><Relationship Id="rId3" Type="http://schemas.openxmlformats.org/officeDocument/2006/relationships/tags" Target="../tags/tag98.xml"/><Relationship Id="rId7" Type="http://schemas.openxmlformats.org/officeDocument/2006/relationships/notesSlide" Target="../notesSlides/notesSlide20.xml"/><Relationship Id="rId12" Type="http://schemas.openxmlformats.org/officeDocument/2006/relationships/image" Target="../media/image126.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2.xml"/><Relationship Id="rId11" Type="http://schemas.openxmlformats.org/officeDocument/2006/relationships/image" Target="../media/image125.png"/><Relationship Id="rId5" Type="http://schemas.openxmlformats.org/officeDocument/2006/relationships/tags" Target="../tags/tag100.xml"/><Relationship Id="rId15" Type="http://schemas.openxmlformats.org/officeDocument/2006/relationships/image" Target="../media/image129.png"/><Relationship Id="rId10" Type="http://schemas.openxmlformats.org/officeDocument/2006/relationships/image" Target="../media/image124.png"/><Relationship Id="rId4" Type="http://schemas.openxmlformats.org/officeDocument/2006/relationships/tags" Target="../tags/tag99.xml"/><Relationship Id="rId9" Type="http://schemas.openxmlformats.org/officeDocument/2006/relationships/image" Target="../media/image123.png"/><Relationship Id="rId14" Type="http://schemas.openxmlformats.org/officeDocument/2006/relationships/image" Target="../media/image128.png"/></Relationships>
</file>

<file path=ppt/slides/_rels/slide57.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132.png"/><Relationship Id="rId18" Type="http://schemas.openxmlformats.org/officeDocument/2006/relationships/image" Target="../media/image133.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131.png"/><Relationship Id="rId17" Type="http://schemas.openxmlformats.org/officeDocument/2006/relationships/image" Target="../media/image114.png"/><Relationship Id="rId2" Type="http://schemas.openxmlformats.org/officeDocument/2006/relationships/tags" Target="../tags/tag102.xml"/><Relationship Id="rId16" Type="http://schemas.openxmlformats.org/officeDocument/2006/relationships/image" Target="../media/image97.png"/><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30.png"/><Relationship Id="rId5" Type="http://schemas.openxmlformats.org/officeDocument/2006/relationships/tags" Target="../tags/tag105.xml"/><Relationship Id="rId15" Type="http://schemas.openxmlformats.org/officeDocument/2006/relationships/image" Target="../media/image113.png"/><Relationship Id="rId10" Type="http://schemas.openxmlformats.org/officeDocument/2006/relationships/notesSlide" Target="../notesSlides/notesSlide21.xml"/><Relationship Id="rId4" Type="http://schemas.openxmlformats.org/officeDocument/2006/relationships/tags" Target="../tags/tag104.xml"/><Relationship Id="rId9" Type="http://schemas.openxmlformats.org/officeDocument/2006/relationships/slideLayout" Target="../slideLayouts/slideLayout2.xml"/><Relationship Id="rId14" Type="http://schemas.openxmlformats.org/officeDocument/2006/relationships/image" Target="../media/image112.png"/></Relationships>
</file>

<file path=ppt/slides/_rels/slide5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111.xml"/><Relationship Id="rId7" Type="http://schemas.openxmlformats.org/officeDocument/2006/relationships/image" Target="../media/image134.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2.xml"/><Relationship Id="rId11" Type="http://schemas.openxmlformats.org/officeDocument/2006/relationships/image" Target="../media/image138.png"/><Relationship Id="rId5" Type="http://schemas.openxmlformats.org/officeDocument/2006/relationships/tags" Target="../tags/tag113.xml"/><Relationship Id="rId10" Type="http://schemas.openxmlformats.org/officeDocument/2006/relationships/image" Target="../media/image137.png"/><Relationship Id="rId4" Type="http://schemas.openxmlformats.org/officeDocument/2006/relationships/tags" Target="../tags/tag112.xml"/><Relationship Id="rId9" Type="http://schemas.openxmlformats.org/officeDocument/2006/relationships/image" Target="../media/image13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116.xml"/><Relationship Id="rId7" Type="http://schemas.openxmlformats.org/officeDocument/2006/relationships/image" Target="../media/image140.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39.png"/><Relationship Id="rId5" Type="http://schemas.openxmlformats.org/officeDocument/2006/relationships/slideLayout" Target="../slideLayouts/slideLayout2.xml"/><Relationship Id="rId4" Type="http://schemas.openxmlformats.org/officeDocument/2006/relationships/tags" Target="../tags/tag117.xml"/><Relationship Id="rId9" Type="http://schemas.openxmlformats.org/officeDocument/2006/relationships/image" Target="../media/image1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66.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6.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52.emf"/><Relationship Id="rId4" Type="http://schemas.openxmlformats.org/officeDocument/2006/relationships/image" Target="../media/image151.emf"/></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3.png"/><Relationship Id="rId5" Type="http://schemas.openxmlformats.org/officeDocument/2006/relationships/tags" Target="../tags/tag11.xml"/><Relationship Id="rId10"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Machine Learning</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7F45A22F-212B-874D-B326-10845B836231}"/>
              </a:ext>
            </a:extLst>
          </p:cNvPr>
          <p:cNvSpPr txBox="1"/>
          <p:nvPr/>
        </p:nvSpPr>
        <p:spPr>
          <a:xfrm>
            <a:off x="481008" y="4163480"/>
            <a:ext cx="5614992" cy="461665"/>
          </a:xfrm>
          <a:prstGeom prst="rect">
            <a:avLst/>
          </a:prstGeom>
          <a:noFill/>
        </p:spPr>
        <p:txBody>
          <a:bodyPr wrap="square" rtlCol="0">
            <a:spAutoFit/>
          </a:bodyPr>
          <a:lstStyle/>
          <a:p>
            <a:pPr algn="ctr"/>
            <a:r>
              <a:rPr lang="en-US" sz="2400" dirty="0">
                <a:solidFill>
                  <a:srgbClr val="FF0000"/>
                </a:solidFill>
              </a:rPr>
              <a:t>Read AIMA  Chapter 19.1-19.6</a:t>
            </a:r>
            <a:endParaRPr lang="en-US" sz="2400"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normAutofit lnSpcReduction="10000"/>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normAutofit lnSpcReduction="10000"/>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normAutofit lnSpcReduction="10000"/>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normAutofit lnSpcReduction="10000"/>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Machine Learning</a:t>
            </a:r>
          </a:p>
        </p:txBody>
      </p:sp>
      <p:sp>
        <p:nvSpPr>
          <p:cNvPr id="4" name="TextBox 3">
            <a:extLst>
              <a:ext uri="{FF2B5EF4-FFF2-40B4-BE49-F238E27FC236}">
                <a16:creationId xmlns:a16="http://schemas.microsoft.com/office/drawing/2014/main" id="{7F45A22F-212B-874D-B326-10845B836231}"/>
              </a:ext>
            </a:extLst>
          </p:cNvPr>
          <p:cNvSpPr txBox="1"/>
          <p:nvPr/>
        </p:nvSpPr>
        <p:spPr>
          <a:xfrm>
            <a:off x="481008" y="4020605"/>
            <a:ext cx="5614992" cy="2677656"/>
          </a:xfrm>
          <a:prstGeom prst="rect">
            <a:avLst/>
          </a:prstGeom>
          <a:noFill/>
        </p:spPr>
        <p:txBody>
          <a:bodyPr wrap="square" rtlCol="0">
            <a:spAutoFit/>
          </a:bodyPr>
          <a:lstStyle/>
          <a:p>
            <a:pPr algn="ctr"/>
            <a:r>
              <a:rPr lang="en-US" sz="2400" dirty="0">
                <a:solidFill>
                  <a:srgbClr val="FF0000"/>
                </a:solidFill>
              </a:rPr>
              <a:t>Read AIMA  Chapter 19.1-19.6</a:t>
            </a:r>
          </a:p>
          <a:p>
            <a:pPr algn="ctr"/>
            <a:r>
              <a:rPr lang="en-US" sz="2400" dirty="0">
                <a:solidFill>
                  <a:srgbClr val="FF0000"/>
                </a:solidFill>
              </a:rPr>
              <a:t>and </a:t>
            </a:r>
            <a:r>
              <a:rPr lang="en-US" sz="2400" dirty="0" err="1">
                <a:solidFill>
                  <a:srgbClr val="FF0000"/>
                </a:solidFill>
              </a:rPr>
              <a:t>Jurafsky</a:t>
            </a:r>
            <a:r>
              <a:rPr lang="en-US" sz="2400" dirty="0">
                <a:solidFill>
                  <a:srgbClr val="FF0000"/>
                </a:solidFill>
              </a:rPr>
              <a:t> and Martin, Speech and Language Processing Chapter 4 “Naive Bayes and Sentiment Classification”</a:t>
            </a:r>
          </a:p>
          <a:p>
            <a:pPr algn="ctr"/>
            <a:endParaRPr lang="en-US" sz="2400" dirty="0">
              <a:solidFill>
                <a:srgbClr val="FF0000"/>
              </a:solidFill>
            </a:endParaRPr>
          </a:p>
          <a:p>
            <a:pPr algn="ctr"/>
            <a:endParaRPr lang="en-US" sz="2400" dirty="0"/>
          </a:p>
        </p:txBody>
      </p:sp>
    </p:spTree>
    <p:extLst>
      <p:ext uri="{BB962C8B-B14F-4D97-AF65-F5344CB8AC3E}">
        <p14:creationId xmlns:p14="http://schemas.microsoft.com/office/powerpoint/2010/main" val="416304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dirty="0">
                <a:latin typeface="Calibri"/>
                <a:cs typeface="Calibri"/>
              </a:rPr>
              <a:t>Naïve Bayes</a:t>
            </a:r>
          </a:p>
        </p:txBody>
      </p:sp>
      <p:sp>
        <p:nvSpPr>
          <p:cNvPr id="1277955" name="Rectangle 3"/>
          <p:cNvSpPr>
            <a:spLocks noGrp="1" noChangeArrowheads="1"/>
          </p:cNvSpPr>
          <p:nvPr>
            <p:ph idx="1"/>
          </p:nvPr>
        </p:nvSpPr>
        <p:spPr>
          <a:xfrm>
            <a:off x="457200" y="1600200"/>
            <a:ext cx="9677400" cy="5029200"/>
          </a:xfrm>
        </p:spPr>
        <p:txBody>
          <a:bodyPr>
            <a:normAutofit lnSpcReduction="10000"/>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1134376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Bayes and </a:t>
            </a:r>
            <a:r>
              <a:rPr lang="en-US" sz="2800" dirty="0" err="1"/>
              <a:t>Perceptrons</a:t>
            </a:r>
            <a:endParaRPr lang="en-US" sz="2800" dirty="0"/>
          </a:p>
        </p:txBody>
      </p:sp>
    </p:spTree>
    <p:extLst>
      <p:ext uri="{BB962C8B-B14F-4D97-AF65-F5344CB8AC3E}">
        <p14:creationId xmlns:p14="http://schemas.microsoft.com/office/powerpoint/2010/main" val="201707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a:t>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6"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7"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3"/>
              </p:custDataLst>
            </p:nvPr>
          </p:nvPicPr>
          <p:blipFill>
            <a:blip r:embed="rId18"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4"/>
              </p:custDataLst>
            </p:nvPr>
          </p:nvPicPr>
          <p:blipFill>
            <a:blip r:embed="rId19"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11"/>
              </p:custDataLst>
            </p:nvPr>
          </p:nvPicPr>
          <p:blipFill>
            <a:blip r:embed="rId20"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2"/>
              </p:custDataLst>
            </p:nvPr>
          </p:nvPicPr>
          <p:blipFill>
            <a:blip r:embed="rId21"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9"/>
              </p:custDataLst>
            </p:nvPr>
          </p:nvPicPr>
          <p:blipFill>
            <a:blip r:embed="rId22"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10"/>
              </p:custDataLst>
            </p:nvPr>
          </p:nvPicPr>
          <p:blipFill>
            <a:blip r:embed="rId23"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7"/>
              </p:custDataLst>
            </p:nvPr>
          </p:nvPicPr>
          <p:blipFill>
            <a:blip r:embed="rId24"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8"/>
              </p:custDataLst>
            </p:nvPr>
          </p:nvPicPr>
          <p:blipFill>
            <a:blip r:embed="rId25"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6"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7"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8">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grpSp>
        <p:nvGrpSpPr>
          <p:cNvPr id="8" name="Group 7">
            <a:extLst>
              <a:ext uri="{FF2B5EF4-FFF2-40B4-BE49-F238E27FC236}">
                <a16:creationId xmlns:a16="http://schemas.microsoft.com/office/drawing/2014/main" id="{DCB1E5E2-E364-9E56-706F-7260186B161C}"/>
              </a:ext>
            </a:extLst>
          </p:cNvPr>
          <p:cNvGrpSpPr/>
          <p:nvPr/>
        </p:nvGrpSpPr>
        <p:grpSpPr>
          <a:xfrm>
            <a:off x="2179637" y="5299075"/>
            <a:ext cx="4937125" cy="573087"/>
            <a:chOff x="2179637" y="5299075"/>
            <a:chExt cx="4937125" cy="573087"/>
          </a:xfrm>
        </p:grpSpPr>
        <p:pic>
          <p:nvPicPr>
            <p:cNvPr id="2" name="Picture 20" descr="txp_fig">
              <a:extLst>
                <a:ext uri="{FF2B5EF4-FFF2-40B4-BE49-F238E27FC236}">
                  <a16:creationId xmlns:a16="http://schemas.microsoft.com/office/drawing/2014/main" id="{5579CDEC-3BA9-AB24-FCAC-C09D40212AF8}"/>
                </a:ext>
              </a:extLst>
            </p:cNvPr>
            <p:cNvPicPr>
              <a:picLocks noChangeAspect="1"/>
            </p:cNvPicPr>
            <p:nvPr>
              <p:custDataLst>
                <p:tags r:id="rId5"/>
              </p:custDataLst>
            </p:nvPr>
          </p:nvPicPr>
          <p:blipFill>
            <a:blip r:embed="rId29" cstate="print"/>
            <a:srcRect/>
            <a:stretch>
              <a:fillRect/>
            </a:stretch>
          </p:blipFill>
          <p:spPr bwMode="auto">
            <a:xfrm>
              <a:off x="2179637" y="5324475"/>
              <a:ext cx="2346325" cy="279400"/>
            </a:xfrm>
            <a:prstGeom prst="rect">
              <a:avLst/>
            </a:prstGeom>
            <a:noFill/>
            <a:ln w="9525">
              <a:noFill/>
              <a:miter lim="800000"/>
              <a:headEnd/>
              <a:tailEnd/>
            </a:ln>
          </p:spPr>
        </p:pic>
        <p:pic>
          <p:nvPicPr>
            <p:cNvPr id="7" name="Picture 21" descr="txp_fig">
              <a:extLst>
                <a:ext uri="{FF2B5EF4-FFF2-40B4-BE49-F238E27FC236}">
                  <a16:creationId xmlns:a16="http://schemas.microsoft.com/office/drawing/2014/main" id="{97E1396C-F1C8-FB1E-BC4C-77A349149FCF}"/>
                </a:ext>
              </a:extLst>
            </p:cNvPr>
            <p:cNvPicPr>
              <a:picLocks noChangeAspect="1"/>
            </p:cNvPicPr>
            <p:nvPr>
              <p:custDataLst>
                <p:tags r:id="rId6"/>
              </p:custDataLst>
            </p:nvPr>
          </p:nvPicPr>
          <p:blipFill>
            <a:blip r:embed="rId30" cstate="print"/>
            <a:srcRect/>
            <a:stretch>
              <a:fillRect/>
            </a:stretch>
          </p:blipFill>
          <p:spPr bwMode="auto">
            <a:xfrm>
              <a:off x="4922837" y="5299075"/>
              <a:ext cx="2193925" cy="573087"/>
            </a:xfrm>
            <a:prstGeom prst="rect">
              <a:avLst/>
            </a:prstGeom>
            <a:noFill/>
            <a:ln w="9525">
              <a:noFill/>
              <a:miter lim="800000"/>
              <a:headEnd/>
              <a:tailEnd/>
            </a:ln>
          </p:spPr>
        </p:pic>
      </p:grpSp>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dirty="0"/>
              <a:t>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3165566" y="3309938"/>
            <a:ext cx="2438400" cy="2024062"/>
          </a:xfrm>
          <a:prstGeom prst="rect">
            <a:avLst/>
          </a:prstGeom>
          <a:noFill/>
          <a:ln w="9525">
            <a:solidFill>
              <a:schemeClr val="tx1"/>
            </a:solidFill>
            <a:miter lim="800000"/>
            <a:headEnd/>
            <a:tailEnd/>
          </a:ln>
        </p:spPr>
        <p:txBody>
          <a:bodyPr>
            <a:spAutoFit/>
          </a:bodyPr>
          <a:lstStyle/>
          <a:p>
            <a:r>
              <a:rPr lang="en-US" dirty="0">
                <a:latin typeface="Courier New" pitchFamily="49" charset="0"/>
              </a:rPr>
              <a:t>screens    : inf</a:t>
            </a:r>
          </a:p>
          <a:p>
            <a:r>
              <a:rPr lang="en-US" dirty="0">
                <a:latin typeface="Courier New" pitchFamily="49" charset="0"/>
              </a:rPr>
              <a:t>minute     : inf</a:t>
            </a:r>
          </a:p>
          <a:p>
            <a:r>
              <a:rPr lang="en-US" dirty="0">
                <a:latin typeface="Courier New" pitchFamily="49" charset="0"/>
              </a:rPr>
              <a:t>guaranteed : inf</a:t>
            </a:r>
          </a:p>
          <a:p>
            <a:r>
              <a:rPr lang="en-US" dirty="0">
                <a:latin typeface="Courier New" pitchFamily="49" charset="0"/>
              </a:rPr>
              <a:t>$205.00    : inf</a:t>
            </a:r>
          </a:p>
          <a:p>
            <a:r>
              <a:rPr lang="en-US" dirty="0">
                <a:latin typeface="Courier New" pitchFamily="49" charset="0"/>
              </a:rPr>
              <a:t>delivery   : inf</a:t>
            </a:r>
          </a:p>
          <a:p>
            <a:r>
              <a:rPr lang="en-US" dirty="0">
                <a:latin typeface="Courier New" pitchFamily="49" charset="0"/>
              </a:rPr>
              <a:t>signature  : inf</a:t>
            </a:r>
          </a:p>
          <a:p>
            <a:r>
              <a:rPr lang="en-US" dirty="0">
                <a:latin typeface="Courier New" pitchFamily="49" charset="0"/>
              </a:rPr>
              <a:t>...</a:t>
            </a:r>
          </a:p>
        </p:txBody>
      </p:sp>
      <p:pic>
        <p:nvPicPr>
          <p:cNvPr id="24584" name="Picture 8" descr="txp_fig"/>
          <p:cNvPicPr>
            <a:picLocks noChangeAspect="1" noChangeArrowheads="1"/>
          </p:cNvPicPr>
          <p:nvPr>
            <p:custDataLst>
              <p:tags r:id="rId1"/>
            </p:custDataLst>
          </p:nvPr>
        </p:nvPicPr>
        <p:blipFill>
          <a:blip r:embed="rId4" cstate="print"/>
          <a:srcRect/>
          <a:stretch>
            <a:fillRect/>
          </a:stretch>
        </p:blipFill>
        <p:spPr bwMode="auto">
          <a:xfrm>
            <a:off x="3471954" y="235585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66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t>Generalization versus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47411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t>Estimation: Linear Interpolation</a:t>
            </a:r>
          </a:p>
        </p:txBody>
      </p:sp>
      <p:sp>
        <p:nvSpPr>
          <p:cNvPr id="1293315" name="Rectangle 3"/>
          <p:cNvSpPr>
            <a:spLocks noGrp="1" noChangeArrowheads="1"/>
          </p:cNvSpPr>
          <p:nvPr>
            <p:ph idx="1"/>
          </p:nvPr>
        </p:nvSpPr>
        <p:spPr>
          <a:xfrm>
            <a:off x="1447800" y="1447800"/>
            <a:ext cx="8915400" cy="4800600"/>
          </a:xfrm>
        </p:spPr>
        <p:txBody>
          <a:bodyPr>
            <a:normAutofit/>
          </a:bodyPr>
          <a:lstStyle/>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81626" y="30337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5" name="Text Box 5"/>
          <p:cNvSpPr txBox="1">
            <a:spLocks noChangeArrowheads="1"/>
          </p:cNvSpPr>
          <p:nvPr/>
        </p:nvSpPr>
        <p:spPr bwMode="auto">
          <a:xfrm>
            <a:off x="3152568" y="3736658"/>
            <a:ext cx="24384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Credit  :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7" name="Picture 7" descr="txp_fig"/>
          <p:cNvPicPr>
            <a:picLocks noChangeAspect="1" noChangeArrowheads="1"/>
          </p:cNvPicPr>
          <p:nvPr>
            <p:custDataLst>
              <p:tags r:id="rId1"/>
            </p:custDataLst>
          </p:nvPr>
        </p:nvPicPr>
        <p:blipFill>
          <a:blip r:embed="rId4" cstate="print"/>
          <a:srcRect/>
          <a:stretch>
            <a:fillRect/>
          </a:stretch>
        </p:blipFill>
        <p:spPr bwMode="auto">
          <a:xfrm>
            <a:off x="3458956" y="278257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normAutofit lnSpcReduction="10000"/>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Spam Classification</a:t>
            </a:r>
          </a:p>
        </p:txBody>
      </p:sp>
      <p:sp>
        <p:nvSpPr>
          <p:cNvPr id="8195" name="Rectangle 3"/>
          <p:cNvSpPr>
            <a:spLocks noGrp="1" noChangeArrowheads="1"/>
          </p:cNvSpPr>
          <p:nvPr>
            <p:ph idx="1"/>
          </p:nvPr>
        </p:nvSpPr>
        <p:spPr>
          <a:xfrm>
            <a:off x="304800" y="1447800"/>
            <a:ext cx="6553200" cy="5029200"/>
          </a:xfrm>
        </p:spPr>
        <p:txBody>
          <a:bodyPr>
            <a:normAutofit lnSpcReduction="10000"/>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normAutofit lnSpcReduction="10000"/>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a:latin typeface="Calibri"/>
                <a:cs typeface="Calibri"/>
              </a:rPr>
              <a:t>Overfitting: fitting the training data very closely, but not generalizing well</a:t>
            </a:r>
          </a:p>
        </p:txBody>
      </p:sp>
      <p:sp>
        <p:nvSpPr>
          <p:cNvPr id="17412" name="Rectangle 4"/>
          <p:cNvSpPr>
            <a:spLocks noChangeArrowheads="1"/>
          </p:cNvSpPr>
          <p:nvPr/>
        </p:nvSpPr>
        <p:spPr bwMode="auto">
          <a:xfrm>
            <a:off x="6934200" y="1600200"/>
            <a:ext cx="1676400" cy="2590800"/>
          </a:xfrm>
          <a:prstGeom prst="rect">
            <a:avLst/>
          </a:prstGeom>
          <a:solidFill>
            <a:schemeClr val="accent2"/>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23145380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normAutofit fontScale="92500"/>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32517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What to Do About Errors?</a:t>
            </a:r>
          </a:p>
        </p:txBody>
      </p:sp>
      <p:sp>
        <p:nvSpPr>
          <p:cNvPr id="15363" name="Rectangle 3"/>
          <p:cNvSpPr>
            <a:spLocks noGrp="1" noChangeArrowheads="1"/>
          </p:cNvSpPr>
          <p:nvPr>
            <p:ph idx="1"/>
          </p:nvPr>
        </p:nvSpPr>
        <p:spPr/>
        <p:txBody>
          <a:bodyPr>
            <a:normAutofit lnSpcReduction="10000"/>
          </a:bodyPr>
          <a:lstStyle/>
          <a:p>
            <a:pPr eaLnBrk="1" hangingPunct="1">
              <a:lnSpc>
                <a:spcPct val="80000"/>
              </a:lnSpc>
            </a:pPr>
            <a:r>
              <a:rPr lang="en-US" sz="2800" dirty="0"/>
              <a:t>Problem: there’s still spam in your inbox</a:t>
            </a:r>
          </a:p>
          <a:p>
            <a:pPr eaLnBrk="1" hangingPunct="1">
              <a:lnSpc>
                <a:spcPct val="80000"/>
              </a:lnSpc>
            </a:pPr>
            <a:endParaRPr lang="en-US" sz="2800" dirty="0"/>
          </a:p>
          <a:p>
            <a:pPr eaLnBrk="1" hangingPunct="1">
              <a:lnSpc>
                <a:spcPct val="80000"/>
              </a:lnSpc>
            </a:pPr>
            <a:r>
              <a:rPr lang="en-US" sz="2800" dirty="0"/>
              <a:t>Need more </a:t>
            </a:r>
            <a:r>
              <a:rPr lang="en-US" sz="2800" dirty="0">
                <a:solidFill>
                  <a:srgbClr val="C00000"/>
                </a:solidFill>
              </a:rPr>
              <a:t>features</a:t>
            </a:r>
            <a:r>
              <a:rPr lang="en-US" sz="2800" dirty="0"/>
              <a:t> – words aren’t enough!</a:t>
            </a:r>
          </a:p>
          <a:p>
            <a:pPr lvl="1" eaLnBrk="1" hangingPunct="1">
              <a:lnSpc>
                <a:spcPct val="80000"/>
              </a:lnSpc>
            </a:pPr>
            <a:r>
              <a:rPr lang="en-US" sz="2400" dirty="0"/>
              <a:t>Have you emailed the sender before?</a:t>
            </a:r>
          </a:p>
          <a:p>
            <a:pPr lvl="1" eaLnBrk="1" hangingPunct="1">
              <a:lnSpc>
                <a:spcPct val="80000"/>
              </a:lnSpc>
            </a:pPr>
            <a:r>
              <a:rPr lang="en-US" sz="2400" dirty="0"/>
              <a:t>Have 1M other people just gotten the same email?</a:t>
            </a:r>
          </a:p>
          <a:p>
            <a:pPr lvl="1" eaLnBrk="1" hangingPunct="1">
              <a:lnSpc>
                <a:spcPct val="80000"/>
              </a:lnSpc>
            </a:pPr>
            <a:r>
              <a:rPr lang="en-US" sz="2400" dirty="0"/>
              <a:t>Is the sending information consistent? </a:t>
            </a:r>
          </a:p>
          <a:p>
            <a:pPr lvl="1" eaLnBrk="1" hangingPunct="1">
              <a:lnSpc>
                <a:spcPct val="80000"/>
              </a:lnSpc>
            </a:pPr>
            <a:r>
              <a:rPr lang="en-US" sz="2400" dirty="0"/>
              <a:t>Is the email in ALL CAPS?</a:t>
            </a:r>
          </a:p>
          <a:p>
            <a:pPr lvl="1" eaLnBrk="1" hangingPunct="1">
              <a:lnSpc>
                <a:spcPct val="80000"/>
              </a:lnSpc>
            </a:pPr>
            <a:r>
              <a:rPr lang="en-US" sz="2400" dirty="0"/>
              <a:t>Do inline URLs point where they say they point?</a:t>
            </a:r>
          </a:p>
          <a:p>
            <a:pPr lvl="1" eaLnBrk="1" hangingPunct="1">
              <a:lnSpc>
                <a:spcPct val="80000"/>
              </a:lnSpc>
            </a:pPr>
            <a:r>
              <a:rPr lang="en-US" sz="2400" dirty="0"/>
              <a:t>Does the email address you by (your) name?</a:t>
            </a:r>
          </a:p>
          <a:p>
            <a:pPr eaLnBrk="1" hangingPunct="1">
              <a:lnSpc>
                <a:spcPct val="80000"/>
              </a:lnSpc>
            </a:pPr>
            <a:endParaRPr lang="en-US" sz="2800" dirty="0"/>
          </a:p>
          <a:p>
            <a:pPr eaLnBrk="1" hangingPunct="1">
              <a:lnSpc>
                <a:spcPct val="80000"/>
              </a:lnSpc>
            </a:pPr>
            <a:r>
              <a:rPr lang="en-US" sz="2800" dirty="0"/>
              <a:t>Naïve </a:t>
            </a:r>
            <a:r>
              <a:rPr lang="en-US" sz="2800" dirty="0" err="1"/>
              <a:t>Bayes</a:t>
            </a:r>
            <a:r>
              <a:rPr lang="en-US" sz="2800" dirty="0"/>
              <a:t> models can incorporate a variety of features, but tend to do best in homogeneous cases (e.g. all features are word occurrences)</a:t>
            </a:r>
          </a:p>
          <a:p>
            <a:pPr eaLnBrk="1" hangingPunct="1">
              <a:lnSpc>
                <a:spcPct val="80000"/>
              </a:lnSpc>
            </a:pPr>
            <a:endParaRPr lang="en-US" sz="2800" dirty="0"/>
          </a:p>
        </p:txBody>
      </p:sp>
    </p:spTree>
    <p:extLst>
      <p:ext uri="{BB962C8B-B14F-4D97-AF65-F5344CB8AC3E}">
        <p14:creationId xmlns:p14="http://schemas.microsoft.com/office/powerpoint/2010/main" val="1165682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dirty="0"/>
              <a:t>Bayes rule lets us do diagnostic queries with causal probabilities</a:t>
            </a:r>
          </a:p>
          <a:p>
            <a:pPr eaLnBrk="1" hangingPunct="1">
              <a:lnSpc>
                <a:spcPct val="80000"/>
              </a:lnSpc>
            </a:pPr>
            <a:endParaRPr lang="en-US" sz="2400" dirty="0"/>
          </a:p>
          <a:p>
            <a:pPr eaLnBrk="1" hangingPunct="1">
              <a:lnSpc>
                <a:spcPct val="80000"/>
              </a:lnSpc>
            </a:pPr>
            <a:r>
              <a:rPr lang="en-US" sz="2400" dirty="0"/>
              <a:t>The naïve Bayes assumption takes all features to be independent given the class label</a:t>
            </a:r>
          </a:p>
          <a:p>
            <a:pPr eaLnBrk="1" hangingPunct="1">
              <a:lnSpc>
                <a:spcPct val="80000"/>
              </a:lnSpc>
            </a:pPr>
            <a:endParaRPr lang="en-US" sz="2400" dirty="0"/>
          </a:p>
          <a:p>
            <a:pPr eaLnBrk="1" hangingPunct="1">
              <a:lnSpc>
                <a:spcPct val="80000"/>
              </a:lnSpc>
            </a:pPr>
            <a:r>
              <a:rPr lang="en-US" sz="2400" dirty="0"/>
              <a:t>We can build classifiers out of a naïve Bayes model using training data</a:t>
            </a:r>
          </a:p>
          <a:p>
            <a:pPr eaLnBrk="1" hangingPunct="1">
              <a:lnSpc>
                <a:spcPct val="80000"/>
              </a:lnSpc>
            </a:pPr>
            <a:endParaRPr lang="en-US" sz="2400" dirty="0"/>
          </a:p>
          <a:p>
            <a:pPr eaLnBrk="1" hangingPunct="1">
              <a:lnSpc>
                <a:spcPct val="80000"/>
              </a:lnSpc>
            </a:pPr>
            <a:r>
              <a:rPr lang="en-US" sz="2400" dirty="0"/>
              <a:t>Smoothing estimates is important in real systems</a:t>
            </a:r>
          </a:p>
        </p:txBody>
      </p:sp>
    </p:spTree>
    <p:extLst>
      <p:ext uri="{BB962C8B-B14F-4D97-AF65-F5344CB8AC3E}">
        <p14:creationId xmlns:p14="http://schemas.microsoft.com/office/powerpoint/2010/main" val="927355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err="1"/>
              <a:t>Perceptrons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4579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endParaRPr lang="en-US" dirty="0"/>
          </a:p>
        </p:txBody>
      </p:sp>
      <p:sp>
        <p:nvSpPr>
          <p:cNvPr id="3" name="Content Placeholder 2"/>
          <p:cNvSpPr>
            <a:spLocks noGrp="1"/>
          </p:cNvSpPr>
          <p:nvPr>
            <p:ph idx="1"/>
          </p:nvPr>
        </p:nvSpPr>
        <p:spPr>
          <a:xfrm>
            <a:off x="399673" y="1348547"/>
            <a:ext cx="5268650" cy="4793836"/>
          </a:xfrm>
        </p:spPr>
        <p:txBody>
          <a:bodyPr/>
          <a:lstStyle/>
          <a:p>
            <a:r>
              <a:rPr lang="en-US" dirty="0" err="1"/>
              <a:t>Perceptrons</a:t>
            </a:r>
            <a:r>
              <a:rPr lang="en-US" dirty="0"/>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674571" y="4086225"/>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1451809" y="2771775"/>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736" y="-1"/>
            <a:ext cx="6315264" cy="9221169"/>
          </a:xfrm>
          <a:prstGeom prst="rect">
            <a:avLst/>
          </a:prstGeom>
        </p:spPr>
      </p:pic>
    </p:spTree>
    <p:extLst>
      <p:ext uri="{BB962C8B-B14F-4D97-AF65-F5344CB8AC3E}">
        <p14:creationId xmlns:p14="http://schemas.microsoft.com/office/powerpoint/2010/main" val="2210273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Neuron</a:t>
            </a:r>
          </a:p>
        </p:txBody>
      </p:sp>
      <p:sp>
        <p:nvSpPr>
          <p:cNvPr id="5" name="TextBox 4">
            <a:extLst>
              <a:ext uri="{FF2B5EF4-FFF2-40B4-BE49-F238E27FC236}">
                <a16:creationId xmlns:a16="http://schemas.microsoft.com/office/drawing/2014/main" id="{739BDD2A-7B3B-5B47-854F-CB96E282032D}"/>
              </a:ext>
            </a:extLst>
          </p:cNvPr>
          <p:cNvSpPr txBox="1"/>
          <p:nvPr/>
        </p:nvSpPr>
        <p:spPr>
          <a:xfrm>
            <a:off x="2192216" y="1347788"/>
            <a:ext cx="1340432" cy="430887"/>
          </a:xfrm>
          <a:prstGeom prst="rect">
            <a:avLst/>
          </a:prstGeom>
          <a:noFill/>
        </p:spPr>
        <p:txBody>
          <a:bodyPr wrap="none" rtlCol="0">
            <a:spAutoFit/>
          </a:bodyPr>
          <a:lstStyle/>
          <a:p>
            <a:r>
              <a:rPr lang="en-US" sz="2200" dirty="0"/>
              <a:t>Dendrite</a:t>
            </a:r>
          </a:p>
        </p:txBody>
      </p:sp>
      <p:sp>
        <p:nvSpPr>
          <p:cNvPr id="8" name="TextBox 7">
            <a:extLst>
              <a:ext uri="{FF2B5EF4-FFF2-40B4-BE49-F238E27FC236}">
                <a16:creationId xmlns:a16="http://schemas.microsoft.com/office/drawing/2014/main" id="{646C5E51-8EE5-7E45-9206-19C6C0DAD0C5}"/>
              </a:ext>
            </a:extLst>
          </p:cNvPr>
          <p:cNvSpPr txBox="1"/>
          <p:nvPr/>
        </p:nvSpPr>
        <p:spPr>
          <a:xfrm>
            <a:off x="5876736" y="5510212"/>
            <a:ext cx="853119" cy="430887"/>
          </a:xfrm>
          <a:prstGeom prst="rect">
            <a:avLst/>
          </a:prstGeom>
          <a:noFill/>
        </p:spPr>
        <p:txBody>
          <a:bodyPr wrap="none" rtlCol="0">
            <a:spAutoFit/>
          </a:bodyPr>
          <a:lstStyle/>
          <a:p>
            <a:r>
              <a:rPr lang="en-US" sz="2200" dirty="0"/>
              <a:t>Axon</a:t>
            </a:r>
          </a:p>
        </p:txBody>
      </p:sp>
      <p:sp>
        <p:nvSpPr>
          <p:cNvPr id="9" name="TextBox 8">
            <a:extLst>
              <a:ext uri="{FF2B5EF4-FFF2-40B4-BE49-F238E27FC236}">
                <a16:creationId xmlns:a16="http://schemas.microsoft.com/office/drawing/2014/main" id="{13B8E8CB-3AA8-744C-863D-98AB45D46DD7}"/>
              </a:ext>
            </a:extLst>
          </p:cNvPr>
          <p:cNvSpPr txBox="1"/>
          <p:nvPr/>
        </p:nvSpPr>
        <p:spPr>
          <a:xfrm>
            <a:off x="7993146" y="1717120"/>
            <a:ext cx="2111475" cy="430887"/>
          </a:xfrm>
          <a:prstGeom prst="rect">
            <a:avLst/>
          </a:prstGeom>
          <a:noFill/>
        </p:spPr>
        <p:txBody>
          <a:bodyPr wrap="none" rtlCol="0">
            <a:spAutoFit/>
          </a:bodyPr>
          <a:lstStyle/>
          <a:p>
            <a:r>
              <a:rPr lang="en-US" sz="2200" dirty="0"/>
              <a:t>Axon terminal </a:t>
            </a:r>
          </a:p>
        </p:txBody>
      </p:sp>
      <p:sp>
        <p:nvSpPr>
          <p:cNvPr id="10" name="TextBox 9">
            <a:extLst>
              <a:ext uri="{FF2B5EF4-FFF2-40B4-BE49-F238E27FC236}">
                <a16:creationId xmlns:a16="http://schemas.microsoft.com/office/drawing/2014/main" id="{BF751A65-A3C2-E34A-B61E-03E3DCCABA79}"/>
              </a:ext>
            </a:extLst>
          </p:cNvPr>
          <p:cNvSpPr txBox="1"/>
          <p:nvPr/>
        </p:nvSpPr>
        <p:spPr>
          <a:xfrm>
            <a:off x="5876736" y="2561588"/>
            <a:ext cx="1212191" cy="707886"/>
          </a:xfrm>
          <a:prstGeom prst="rect">
            <a:avLst/>
          </a:prstGeom>
          <a:noFill/>
        </p:spPr>
        <p:txBody>
          <a:bodyPr wrap="none" rtlCol="0">
            <a:spAutoFit/>
          </a:bodyPr>
          <a:lstStyle/>
          <a:p>
            <a:r>
              <a:rPr lang="en-US" sz="2000" dirty="0">
                <a:solidFill>
                  <a:schemeClr val="bg1">
                    <a:lumMod val="50000"/>
                  </a:schemeClr>
                </a:solidFill>
              </a:rPr>
              <a:t>Node of </a:t>
            </a:r>
            <a:br>
              <a:rPr lang="en-US" sz="2000" dirty="0">
                <a:solidFill>
                  <a:schemeClr val="bg1">
                    <a:lumMod val="50000"/>
                  </a:schemeClr>
                </a:solidFill>
              </a:rPr>
            </a:br>
            <a:r>
              <a:rPr lang="en-US" sz="2000" dirty="0">
                <a:solidFill>
                  <a:schemeClr val="bg1">
                    <a:lumMod val="50000"/>
                  </a:schemeClr>
                </a:solidFill>
              </a:rPr>
              <a:t>Ranvier</a:t>
            </a:r>
          </a:p>
        </p:txBody>
      </p:sp>
      <p:sp>
        <p:nvSpPr>
          <p:cNvPr id="11" name="TextBox 10">
            <a:extLst>
              <a:ext uri="{FF2B5EF4-FFF2-40B4-BE49-F238E27FC236}">
                <a16:creationId xmlns:a16="http://schemas.microsoft.com/office/drawing/2014/main" id="{1C6EEC57-5112-EF48-BB4D-586F196861A1}"/>
              </a:ext>
            </a:extLst>
          </p:cNvPr>
          <p:cNvSpPr txBox="1"/>
          <p:nvPr/>
        </p:nvSpPr>
        <p:spPr>
          <a:xfrm>
            <a:off x="1628001" y="5741928"/>
            <a:ext cx="1144865" cy="400110"/>
          </a:xfrm>
          <a:prstGeom prst="rect">
            <a:avLst/>
          </a:prstGeom>
          <a:noFill/>
        </p:spPr>
        <p:txBody>
          <a:bodyPr wrap="none" rtlCol="0">
            <a:spAutoFit/>
          </a:bodyPr>
          <a:lstStyle/>
          <a:p>
            <a:r>
              <a:rPr lang="en-US" sz="2000" dirty="0">
                <a:solidFill>
                  <a:schemeClr val="bg1">
                    <a:lumMod val="50000"/>
                  </a:schemeClr>
                </a:solidFill>
              </a:rPr>
              <a:t>Nucleus</a:t>
            </a:r>
          </a:p>
        </p:txBody>
      </p:sp>
      <p:sp>
        <p:nvSpPr>
          <p:cNvPr id="12" name="TextBox 11">
            <a:extLst>
              <a:ext uri="{FF2B5EF4-FFF2-40B4-BE49-F238E27FC236}">
                <a16:creationId xmlns:a16="http://schemas.microsoft.com/office/drawing/2014/main" id="{ACBF9CE8-55EE-8649-A0A5-815EF314502E}"/>
              </a:ext>
            </a:extLst>
          </p:cNvPr>
          <p:cNvSpPr txBox="1"/>
          <p:nvPr/>
        </p:nvSpPr>
        <p:spPr>
          <a:xfrm>
            <a:off x="8115743" y="5036368"/>
            <a:ext cx="1721946" cy="400110"/>
          </a:xfrm>
          <a:prstGeom prst="rect">
            <a:avLst/>
          </a:prstGeom>
          <a:noFill/>
        </p:spPr>
        <p:txBody>
          <a:bodyPr wrap="none" rtlCol="0">
            <a:spAutoFit/>
          </a:bodyPr>
          <a:lstStyle/>
          <a:p>
            <a:r>
              <a:rPr lang="en-US" sz="2000" dirty="0">
                <a:solidFill>
                  <a:schemeClr val="bg1">
                    <a:lumMod val="50000"/>
                  </a:schemeClr>
                </a:solidFill>
              </a:rPr>
              <a:t>Schwann cell</a:t>
            </a:r>
          </a:p>
        </p:txBody>
      </p:sp>
      <p:sp>
        <p:nvSpPr>
          <p:cNvPr id="13" name="TextBox 12">
            <a:extLst>
              <a:ext uri="{FF2B5EF4-FFF2-40B4-BE49-F238E27FC236}">
                <a16:creationId xmlns:a16="http://schemas.microsoft.com/office/drawing/2014/main" id="{D228C620-7370-C04B-AF22-BB0A91DFCFEF}"/>
              </a:ext>
            </a:extLst>
          </p:cNvPr>
          <p:cNvSpPr txBox="1"/>
          <p:nvPr/>
        </p:nvSpPr>
        <p:spPr>
          <a:xfrm>
            <a:off x="4164373" y="2780792"/>
            <a:ext cx="862737" cy="400110"/>
          </a:xfrm>
          <a:prstGeom prst="rect">
            <a:avLst/>
          </a:prstGeom>
          <a:noFill/>
        </p:spPr>
        <p:txBody>
          <a:bodyPr wrap="none" rtlCol="0">
            <a:spAutoFit/>
          </a:bodyPr>
          <a:lstStyle/>
          <a:p>
            <a:r>
              <a:rPr lang="en-US" sz="2000" dirty="0">
                <a:solidFill>
                  <a:schemeClr val="bg1">
                    <a:lumMod val="50000"/>
                  </a:schemeClr>
                </a:solidFill>
              </a:rPr>
              <a:t>Soma</a:t>
            </a:r>
          </a:p>
        </p:txBody>
      </p:sp>
      <p:pic>
        <p:nvPicPr>
          <p:cNvPr id="15" name="Picture 4" descr="At one end of an elongated structure is a branching mass. At the centre of this mass is the nucleus and the branches are dendrites. A thick axon trails away from the mass, ending with further branching which are labeled as axon terminals. Along the axon are a number of protuberances labeled as myelin sheaths.">
            <a:extLst>
              <a:ext uri="{FF2B5EF4-FFF2-40B4-BE49-F238E27FC236}">
                <a16:creationId xmlns:a16="http://schemas.microsoft.com/office/drawing/2014/main" id="{F74CA67E-1164-8043-9065-79451FA54D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087" y="1352353"/>
            <a:ext cx="8919534"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55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p:spTree>
    <p:extLst>
      <p:ext uri="{BB962C8B-B14F-4D97-AF65-F5344CB8AC3E}">
        <p14:creationId xmlns:p14="http://schemas.microsoft.com/office/powerpoint/2010/main" val="282575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Digit Recognition</a:t>
            </a:r>
          </a:p>
        </p:txBody>
      </p:sp>
      <p:sp>
        <p:nvSpPr>
          <p:cNvPr id="10243" name="Rectangle 3"/>
          <p:cNvSpPr>
            <a:spLocks noGrp="1" noChangeArrowheads="1"/>
          </p:cNvSpPr>
          <p:nvPr>
            <p:ph idx="1"/>
          </p:nvPr>
        </p:nvSpPr>
        <p:spPr>
          <a:xfrm>
            <a:off x="457200" y="1570037"/>
            <a:ext cx="8001000" cy="4525963"/>
          </a:xfrm>
        </p:spPr>
        <p:txBody>
          <a:bodyPr>
            <a:normAutofit lnSpcReduction="10000"/>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2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BA676C-8923-0A4B-A34E-4649B9776C87}"/>
                  </a:ext>
                </a:extLst>
              </p:cNvPr>
              <p:cNvSpPr txBox="1"/>
              <p:nvPr/>
            </p:nvSpPr>
            <p:spPr>
              <a:xfrm>
                <a:off x="7185241" y="395717"/>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74" name="TextBox 73">
                <a:extLst>
                  <a:ext uri="{FF2B5EF4-FFF2-40B4-BE49-F238E27FC236}">
                    <a16:creationId xmlns:a16="http://schemas.microsoft.com/office/drawing/2014/main" id="{04BA676C-8923-0A4B-A34E-4649B9776C87}"/>
                  </a:ext>
                </a:extLst>
              </p:cNvPr>
              <p:cNvSpPr txBox="1">
                <a:spLocks noRot="1" noChangeAspect="1" noMove="1" noResize="1" noEditPoints="1" noAdjustHandles="1" noChangeArrowheads="1" noChangeShapeType="1" noTextEdit="1"/>
              </p:cNvSpPr>
              <p:nvPr/>
            </p:nvSpPr>
            <p:spPr>
              <a:xfrm>
                <a:off x="7185241" y="395717"/>
                <a:ext cx="3965701" cy="1248547"/>
              </a:xfrm>
              <a:prstGeom prst="rect">
                <a:avLst/>
              </a:prstGeom>
              <a:blipFill>
                <a:blip r:embed="rId3"/>
                <a:stretch>
                  <a:fillRect l="-319" t="-78788" r="-958" b="-109091"/>
                </a:stretch>
              </a:blipFill>
            </p:spPr>
            <p:txBody>
              <a:bodyPr/>
              <a:lstStyle/>
              <a:p>
                <a:r>
                  <a:rPr lang="en-US">
                    <a:noFill/>
                  </a:rPr>
                  <a:t> </a:t>
                </a:r>
              </a:p>
            </p:txBody>
          </p:sp>
        </mc:Fallback>
      </mc:AlternateContent>
    </p:spTree>
    <p:extLst>
      <p:ext uri="{BB962C8B-B14F-4D97-AF65-F5344CB8AC3E}">
        <p14:creationId xmlns:p14="http://schemas.microsoft.com/office/powerpoint/2010/main" val="4148926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381750" y="3429001"/>
            <a:ext cx="3048000" cy="2354461"/>
          </a:xfrm>
          <a:prstGeom prst="rect">
            <a:avLst/>
          </a:prstGeom>
        </p:spPr>
      </p:pic>
      <p:pic>
        <p:nvPicPr>
          <p:cNvPr id="13" name="Picture 12"/>
          <p:cNvPicPr>
            <a:picLocks noChangeAspect="1"/>
          </p:cNvPicPr>
          <p:nvPr/>
        </p:nvPicPr>
        <p:blipFill>
          <a:blip r:embed="rId3"/>
          <a:stretch>
            <a:fillRect/>
          </a:stretch>
        </p:blipFill>
        <p:spPr>
          <a:xfrm>
            <a:off x="2838450" y="3792737"/>
            <a:ext cx="2667000" cy="1314450"/>
          </a:xfrm>
          <a:prstGeom prst="rect">
            <a:avLst/>
          </a:prstGeom>
        </p:spPr>
      </p:pic>
      <p:sp>
        <p:nvSpPr>
          <p:cNvPr id="4" name="TextBox 3"/>
          <p:cNvSpPr txBox="1"/>
          <p:nvPr/>
        </p:nvSpPr>
        <p:spPr>
          <a:xfrm>
            <a:off x="1276727" y="6105983"/>
            <a:ext cx="8169224"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2655154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1561540" y="4286250"/>
            <a:ext cx="1543050" cy="1543050"/>
          </a:xfrm>
          <a:prstGeom prst="rect">
            <a:avLst/>
          </a:prstGeom>
        </p:spPr>
      </p:pic>
      <p:pic>
        <p:nvPicPr>
          <p:cNvPr id="11" name="Picture 10"/>
          <p:cNvPicPr>
            <a:picLocks noChangeAspect="1"/>
          </p:cNvPicPr>
          <p:nvPr/>
        </p:nvPicPr>
        <p:blipFill>
          <a:blip r:embed="rId4"/>
          <a:stretch>
            <a:fillRect/>
          </a:stretch>
        </p:blipFill>
        <p:spPr>
          <a:xfrm>
            <a:off x="3390341" y="4286250"/>
            <a:ext cx="2164993" cy="1543050"/>
          </a:xfrm>
          <a:prstGeom prst="rect">
            <a:avLst/>
          </a:prstGeom>
        </p:spPr>
      </p:pic>
      <p:pic>
        <p:nvPicPr>
          <p:cNvPr id="12" name="Picture 11"/>
          <p:cNvPicPr>
            <a:picLocks noChangeAspect="1"/>
          </p:cNvPicPr>
          <p:nvPr/>
        </p:nvPicPr>
        <p:blipFill>
          <a:blip r:embed="rId5"/>
          <a:stretch>
            <a:fillRect/>
          </a:stretch>
        </p:blipFill>
        <p:spPr>
          <a:xfrm>
            <a:off x="5825956" y="4286250"/>
            <a:ext cx="2135371" cy="1543050"/>
          </a:xfrm>
          <a:prstGeom prst="rect">
            <a:avLst/>
          </a:prstGeom>
        </p:spPr>
      </p:pic>
      <p:pic>
        <p:nvPicPr>
          <p:cNvPr id="13" name="Picture 12"/>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4246139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1561540" y="4286250"/>
            <a:ext cx="1543050" cy="1543050"/>
          </a:xfrm>
          <a:prstGeom prst="rect">
            <a:avLst/>
          </a:prstGeom>
        </p:spPr>
      </p:pic>
      <p:pic>
        <p:nvPicPr>
          <p:cNvPr id="10" name="Picture 9"/>
          <p:cNvPicPr>
            <a:picLocks noChangeAspect="1"/>
          </p:cNvPicPr>
          <p:nvPr/>
        </p:nvPicPr>
        <p:blipFill>
          <a:blip r:embed="rId4"/>
          <a:stretch>
            <a:fillRect/>
          </a:stretch>
        </p:blipFill>
        <p:spPr>
          <a:xfrm>
            <a:off x="3390341" y="4286250"/>
            <a:ext cx="2164993" cy="1543050"/>
          </a:xfrm>
          <a:prstGeom prst="rect">
            <a:avLst/>
          </a:prstGeom>
        </p:spPr>
      </p:pic>
      <p:pic>
        <p:nvPicPr>
          <p:cNvPr id="11" name="Picture 10"/>
          <p:cNvPicPr>
            <a:picLocks noChangeAspect="1"/>
          </p:cNvPicPr>
          <p:nvPr/>
        </p:nvPicPr>
        <p:blipFill>
          <a:blip r:embed="rId5"/>
          <a:stretch>
            <a:fillRect/>
          </a:stretch>
        </p:blipFill>
        <p:spPr>
          <a:xfrm>
            <a:off x="5825956" y="4286250"/>
            <a:ext cx="2135371" cy="1543050"/>
          </a:xfrm>
          <a:prstGeom prst="rect">
            <a:avLst/>
          </a:prstGeom>
        </p:spPr>
      </p:pic>
      <p:pic>
        <p:nvPicPr>
          <p:cNvPr id="12" name="Picture 11"/>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72441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6998-9ACB-2A4A-9E6A-595141FFF7A1}"/>
              </a:ext>
            </a:extLst>
          </p:cNvPr>
          <p:cNvSpPr>
            <a:spLocks noGrp="1"/>
          </p:cNvSpPr>
          <p:nvPr>
            <p:ph type="title"/>
          </p:nvPr>
        </p:nvSpPr>
        <p:spPr/>
        <p:txBody>
          <a:bodyPr/>
          <a:lstStyle/>
          <a:p>
            <a:r>
              <a:rPr lang="en-US" dirty="0"/>
              <a:t>Notational changes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9B02D-50E1-124E-BAB4-1A2EC12F8FC4}"/>
                  </a:ext>
                </a:extLst>
              </p:cNvPr>
              <p:cNvSpPr>
                <a:spLocks noGrp="1"/>
              </p:cNvSpPr>
              <p:nvPr>
                <p:ph idx="1"/>
              </p:nvPr>
            </p:nvSpPr>
            <p:spPr/>
            <p:txBody>
              <a:bodyPr>
                <a:normAutofit/>
              </a:bodyPr>
              <a:lstStyle/>
              <a:p>
                <a:r>
                  <a:rPr lang="en-US" b="0" i="0" dirty="0">
                    <a:latin typeface="Cambria Math" panose="02040503050406030204" pitchFamily="18" charset="0"/>
                  </a:rPr>
                  <a:t>Change 1: We can write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oMath>
                </a14:m>
                <a:r>
                  <a:rPr lang="en-US" b="0" i="0" dirty="0">
                    <a:latin typeface="Cambria Math" panose="02040503050406030204" pitchFamily="18" charset="0"/>
                  </a:rPr>
                  <a:t> as a dot product </a:t>
                </a:r>
                <a:r>
                  <a:rPr lang="en-US" b="0" i="0">
                    <a:latin typeface="Cambria Math" panose="02040503050406030204" pitchFamily="18" charset="0"/>
                  </a:rPr>
                  <a:t>of the </a:t>
                </a:r>
                <a:r>
                  <a:rPr lang="en-US">
                    <a:latin typeface="Cambria Math" panose="02040503050406030204" pitchFamily="18" charset="0"/>
                  </a:rPr>
                  <a:t>input </a:t>
                </a:r>
                <a:r>
                  <a:rPr lang="en-US" dirty="0">
                    <a:latin typeface="Cambria Math" panose="02040503050406030204" pitchFamily="18" charset="0"/>
                  </a:rPr>
                  <a:t>vector and the weight vector</a:t>
                </a:r>
                <a:r>
                  <a:rPr lang="en-US" b="0" i="0" dirty="0">
                    <a:latin typeface="Cambria Math" panose="02040503050406030204" pitchFamily="18" charset="0"/>
                  </a:rPr>
                  <a:t>:</a:t>
                </a:r>
              </a:p>
              <a:p>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m:oMathPara>
                </a14:m>
                <a:endParaRPr lang="en-US" b="1" dirty="0">
                  <a:latin typeface="Cambria Math" panose="02040503050406030204" pitchFamily="18" charset="0"/>
                </a:endParaRPr>
              </a:p>
              <a:p>
                <a:endParaRPr lang="en-US" dirty="0">
                  <a:latin typeface="Cambria Math" panose="02040503050406030204" pitchFamily="18" charset="0"/>
                </a:endParaRPr>
              </a:p>
              <a:p>
                <a:r>
                  <a:rPr lang="en-US" dirty="0">
                    <a:latin typeface="Cambria Math" panose="02040503050406030204" pitchFamily="18" charset="0"/>
                  </a:rPr>
                  <a:t>Change 2:  We can move the threshold to other other side of the inequality.  We define a perceptron’s “bias” as the -1 * its threshold:</a:t>
                </a:r>
              </a:p>
              <a:p>
                <a:pPr algn="ct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oMath>
                </a14:m>
                <a:endParaRPr lang="en-US" dirty="0">
                  <a:latin typeface="Cambria Math" panose="02040503050406030204" pitchFamily="18" charset="0"/>
                </a:endParaRPr>
              </a:p>
              <a:p>
                <a:endParaRPr lang="en-US"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C8F9B02D-50E1-124E-BAB4-1A2EC12F8FC4}"/>
                  </a:ext>
                </a:extLst>
              </p:cNvPr>
              <p:cNvSpPr>
                <a:spLocks noGrp="1" noRot="1" noChangeAspect="1" noMove="1" noResize="1" noEditPoints="1" noAdjustHandles="1" noChangeArrowheads="1" noChangeShapeType="1" noTextEdit="1"/>
              </p:cNvSpPr>
              <p:nvPr>
                <p:ph idx="1"/>
              </p:nvPr>
            </p:nvSpPr>
            <p:spPr>
              <a:blipFill>
                <a:blip r:embed="rId3"/>
                <a:stretch>
                  <a:fillRect l="-603" t="-10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E3F192-3191-394A-880F-6E856741933C}"/>
                  </a:ext>
                </a:extLst>
              </p:cNvPr>
              <p:cNvSpPr txBox="1"/>
              <p:nvPr/>
            </p:nvSpPr>
            <p:spPr>
              <a:xfrm>
                <a:off x="711613" y="4805876"/>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5" name="TextBox 4">
                <a:extLst>
                  <a:ext uri="{FF2B5EF4-FFF2-40B4-BE49-F238E27FC236}">
                    <a16:creationId xmlns:a16="http://schemas.microsoft.com/office/drawing/2014/main" id="{35E3F192-3191-394A-880F-6E856741933C}"/>
                  </a:ext>
                </a:extLst>
              </p:cNvPr>
              <p:cNvSpPr txBox="1">
                <a:spLocks noRot="1" noChangeAspect="1" noMove="1" noResize="1" noEditPoints="1" noAdjustHandles="1" noChangeArrowheads="1" noChangeShapeType="1" noTextEdit="1"/>
              </p:cNvSpPr>
              <p:nvPr/>
            </p:nvSpPr>
            <p:spPr>
              <a:xfrm>
                <a:off x="711613" y="4805876"/>
                <a:ext cx="3965701" cy="1248547"/>
              </a:xfrm>
              <a:prstGeom prst="rect">
                <a:avLst/>
              </a:prstGeom>
              <a:blipFill>
                <a:blip r:embed="rId4"/>
                <a:stretch>
                  <a:fillRect l="-639" t="-78788" r="-958"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22753A5-1DDD-9648-A527-BFCD5511C26C}"/>
                  </a:ext>
                </a:extLst>
              </p:cNvPr>
              <p:cNvSpPr/>
              <p:nvPr/>
            </p:nvSpPr>
            <p:spPr>
              <a:xfrm>
                <a:off x="7045438" y="4976761"/>
                <a:ext cx="3263842"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output</m:t>
                      </m:r>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 </m:t>
                              </m:r>
                            </m:e>
                            <m:e>
                              <m:r>
                                <a:rPr lang="en-US" i="1">
                                  <a:latin typeface="Cambria Math" panose="02040503050406030204" pitchFamily="18" charset="0"/>
                                </a:rPr>
                                <m:t>1 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oMath>
                  </m:oMathPara>
                </a14:m>
                <a:endParaRPr lang="en-US" dirty="0"/>
              </a:p>
            </p:txBody>
          </p:sp>
        </mc:Choice>
        <mc:Fallback xmlns="">
          <p:sp>
            <p:nvSpPr>
              <p:cNvPr id="7" name="Rectangle 6">
                <a:extLst>
                  <a:ext uri="{FF2B5EF4-FFF2-40B4-BE49-F238E27FC236}">
                    <a16:creationId xmlns:a16="http://schemas.microsoft.com/office/drawing/2014/main" id="{022753A5-1DDD-9648-A527-BFCD5511C26C}"/>
                  </a:ext>
                </a:extLst>
              </p:cNvPr>
              <p:cNvSpPr>
                <a:spLocks noRot="1" noChangeAspect="1" noMove="1" noResize="1" noEditPoints="1" noAdjustHandles="1" noChangeArrowheads="1" noChangeShapeType="1" noTextEdit="1"/>
              </p:cNvSpPr>
              <p:nvPr/>
            </p:nvSpPr>
            <p:spPr>
              <a:xfrm>
                <a:off x="7045438" y="4976761"/>
                <a:ext cx="3263842" cy="710194"/>
              </a:xfrm>
              <a:prstGeom prst="rect">
                <a:avLst/>
              </a:prstGeom>
              <a:blipFill>
                <a:blip r:embed="rId5"/>
                <a:stretch>
                  <a:fillRect l="-1938" t="-189474" b="-2771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E2C828D-A816-E447-8D68-CE035F728822}"/>
              </a:ext>
            </a:extLst>
          </p:cNvPr>
          <p:cNvSpPr txBox="1"/>
          <p:nvPr/>
        </p:nvSpPr>
        <p:spPr>
          <a:xfrm>
            <a:off x="5177116" y="5147192"/>
            <a:ext cx="1343638" cy="369332"/>
          </a:xfrm>
          <a:prstGeom prst="rect">
            <a:avLst/>
          </a:prstGeom>
          <a:noFill/>
        </p:spPr>
        <p:txBody>
          <a:bodyPr wrap="none" rtlCol="0">
            <a:spAutoFit/>
          </a:bodyPr>
          <a:lstStyle/>
          <a:p>
            <a:r>
              <a:rPr lang="en-US" dirty="0"/>
              <a:t>rewrites to</a:t>
            </a:r>
          </a:p>
        </p:txBody>
      </p:sp>
    </p:spTree>
    <p:extLst>
      <p:ext uri="{BB962C8B-B14F-4D97-AF65-F5344CB8AC3E}">
        <p14:creationId xmlns:p14="http://schemas.microsoft.com/office/powerpoint/2010/main" val="37399167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B56-580C-C54E-821E-72FB24A6648A}"/>
              </a:ext>
            </a:extLst>
          </p:cNvPr>
          <p:cNvSpPr>
            <a:spLocks noGrp="1"/>
          </p:cNvSpPr>
          <p:nvPr>
            <p:ph type="title"/>
          </p:nvPr>
        </p:nvSpPr>
        <p:spPr/>
        <p:txBody>
          <a:bodyPr/>
          <a:lstStyle/>
          <a:p>
            <a:r>
              <a:rPr lang="en-US" dirty="0"/>
              <a:t>Learning weights from examples</a:t>
            </a:r>
          </a:p>
        </p:txBody>
      </p:sp>
      <p:sp>
        <p:nvSpPr>
          <p:cNvPr id="3" name="Content Placeholder 2">
            <a:extLst>
              <a:ext uri="{FF2B5EF4-FFF2-40B4-BE49-F238E27FC236}">
                <a16:creationId xmlns:a16="http://schemas.microsoft.com/office/drawing/2014/main" id="{9BC235DD-A0E5-9D47-A88A-8D5D56AB68DA}"/>
              </a:ext>
            </a:extLst>
          </p:cNvPr>
          <p:cNvSpPr>
            <a:spLocks noGrp="1"/>
          </p:cNvSpPr>
          <p:nvPr>
            <p:ph idx="1"/>
          </p:nvPr>
        </p:nvSpPr>
        <p:spPr/>
        <p:txBody>
          <a:bodyPr/>
          <a:lstStyle/>
          <a:p>
            <a:r>
              <a:rPr lang="en-US" dirty="0"/>
              <a:t>Perceptions can be used for all kinds of classification problems.</a:t>
            </a:r>
          </a:p>
          <a:p>
            <a:r>
              <a:rPr lang="en-US" dirty="0"/>
              <a:t>Think of the inputs as </a:t>
            </a:r>
            <a:r>
              <a:rPr lang="en-US" i="1" dirty="0"/>
              <a:t>features</a:t>
            </a:r>
            <a:r>
              <a:rPr lang="en-US" dirty="0"/>
              <a:t> representing something we want to classify.  </a:t>
            </a:r>
          </a:p>
          <a:p>
            <a:r>
              <a:rPr lang="en-US" dirty="0"/>
              <a:t>The feature values for inputs are fixed, but we can choose different weight vectors. Depending on the weight vector that we pick, we will get a different classifier.  </a:t>
            </a:r>
          </a:p>
          <a:p>
            <a:endParaRPr lang="en-US" dirty="0"/>
          </a:p>
          <a:p>
            <a:endParaRPr lang="en-US" dirty="0"/>
          </a:p>
        </p:txBody>
      </p:sp>
      <p:sp>
        <p:nvSpPr>
          <p:cNvPr id="12" name="Text Box 6">
            <a:extLst>
              <a:ext uri="{FF2B5EF4-FFF2-40B4-BE49-F238E27FC236}">
                <a16:creationId xmlns:a16="http://schemas.microsoft.com/office/drawing/2014/main" id="{D7C41054-71C2-274D-8CEE-4A8BD105F6DF}"/>
              </a:ext>
            </a:extLst>
          </p:cNvPr>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2</a:t>
            </a:r>
          </a:p>
          <a:p>
            <a:r>
              <a:rPr lang="en-US" sz="1200" dirty="0">
                <a:latin typeface="Courier New" pitchFamily="49" charset="0"/>
              </a:rPr>
              <a:t>YOUR_NAME   : 0</a:t>
            </a:r>
          </a:p>
          <a:p>
            <a:r>
              <a:rPr lang="en-US" sz="1200" dirty="0">
                <a:latin typeface="Courier New" pitchFamily="49" charset="0"/>
              </a:rPr>
              <a:t>MISSPELLED  : 2</a:t>
            </a:r>
          </a:p>
          <a:p>
            <a:r>
              <a:rPr lang="en-US" sz="1200" dirty="0">
                <a:latin typeface="Courier New" pitchFamily="49" charset="0"/>
              </a:rPr>
              <a:t>FROM_FRIEND : 0</a:t>
            </a:r>
          </a:p>
          <a:p>
            <a:r>
              <a:rPr lang="en-US" sz="1200" dirty="0">
                <a:latin typeface="Courier New" pitchFamily="49" charset="0"/>
              </a:rPr>
              <a:t>...</a:t>
            </a:r>
          </a:p>
        </p:txBody>
      </p:sp>
      <p:sp>
        <p:nvSpPr>
          <p:cNvPr id="13" name="Double Bracket 12">
            <a:extLst>
              <a:ext uri="{FF2B5EF4-FFF2-40B4-BE49-F238E27FC236}">
                <a16:creationId xmlns:a16="http://schemas.microsoft.com/office/drawing/2014/main" id="{B210C4C3-C312-1343-B31B-A7823C035DA2}"/>
              </a:ext>
            </a:extLst>
          </p:cNvPr>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 Box 6">
            <a:extLst>
              <a:ext uri="{FF2B5EF4-FFF2-40B4-BE49-F238E27FC236}">
                <a16:creationId xmlns:a16="http://schemas.microsoft.com/office/drawing/2014/main" id="{62905997-02C8-084F-A611-AF314DD233B0}"/>
              </a:ext>
            </a:extLst>
          </p:cNvPr>
          <p:cNvSpPr txBox="1">
            <a:spLocks noChangeArrowheads="1"/>
          </p:cNvSpPr>
          <p:nvPr/>
        </p:nvSpPr>
        <p:spPr bwMode="auto">
          <a:xfrm>
            <a:off x="2667000" y="31750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4</a:t>
            </a:r>
          </a:p>
          <a:p>
            <a:r>
              <a:rPr lang="en-US" sz="1200" dirty="0">
                <a:latin typeface="Courier New" pitchFamily="49" charset="0"/>
              </a:rPr>
              <a:t>YOUR_NAME   :-1</a:t>
            </a:r>
          </a:p>
          <a:p>
            <a:r>
              <a:rPr lang="en-US" sz="1200" dirty="0">
                <a:latin typeface="Courier New" pitchFamily="49" charset="0"/>
              </a:rPr>
              <a:t>MISSPELLED  : 1</a:t>
            </a:r>
          </a:p>
          <a:p>
            <a:r>
              <a:rPr lang="en-US" sz="1200" dirty="0">
                <a:latin typeface="Courier New" pitchFamily="49" charset="0"/>
              </a:rPr>
              <a:t>FROM_FRIEND :-3</a:t>
            </a:r>
          </a:p>
          <a:p>
            <a:r>
              <a:rPr lang="en-US" sz="1200" dirty="0">
                <a:latin typeface="Courier New" pitchFamily="49" charset="0"/>
              </a:rPr>
              <a:t>...</a:t>
            </a:r>
          </a:p>
        </p:txBody>
      </p:sp>
      <p:sp>
        <p:nvSpPr>
          <p:cNvPr id="15" name="Double Bracket 14">
            <a:extLst>
              <a:ext uri="{FF2B5EF4-FFF2-40B4-BE49-F238E27FC236}">
                <a16:creationId xmlns:a16="http://schemas.microsoft.com/office/drawing/2014/main" id="{80A8FD10-9E2B-0844-BEFF-D36AC586CD4F}"/>
              </a:ext>
            </a:extLst>
          </p:cNvPr>
          <p:cNvSpPr/>
          <p:nvPr/>
        </p:nvSpPr>
        <p:spPr>
          <a:xfrm>
            <a:off x="2667000" y="3070225"/>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6" name="Picture 21" descr="txp_fig">
            <a:extLst>
              <a:ext uri="{FF2B5EF4-FFF2-40B4-BE49-F238E27FC236}">
                <a16:creationId xmlns:a16="http://schemas.microsoft.com/office/drawing/2014/main" id="{86ACB18E-304A-E74C-A4B1-FF17F227671C}"/>
              </a:ext>
            </a:extLst>
          </p:cNvPr>
          <p:cNvPicPr>
            <a:picLocks noChangeAspect="1"/>
          </p:cNvPicPr>
          <p:nvPr>
            <p:custDataLst>
              <p:tags r:id="rId1"/>
            </p:custDataLst>
          </p:nvPr>
        </p:nvPicPr>
        <p:blipFill>
          <a:blip r:embed="rId6" cstate="print"/>
          <a:srcRect/>
          <a:stretch>
            <a:fillRect/>
          </a:stretch>
        </p:blipFill>
        <p:spPr bwMode="auto">
          <a:xfrm>
            <a:off x="4495800" y="3200400"/>
            <a:ext cx="273050" cy="182563"/>
          </a:xfrm>
          <a:prstGeom prst="rect">
            <a:avLst/>
          </a:prstGeom>
          <a:noFill/>
          <a:ln w="9525">
            <a:noFill/>
            <a:miter lim="800000"/>
            <a:headEnd/>
            <a:tailEnd/>
          </a:ln>
        </p:spPr>
      </p:pic>
      <p:pic>
        <p:nvPicPr>
          <p:cNvPr id="17" name="Picture 16" descr="txp_fig">
            <a:extLst>
              <a:ext uri="{FF2B5EF4-FFF2-40B4-BE49-F238E27FC236}">
                <a16:creationId xmlns:a16="http://schemas.microsoft.com/office/drawing/2014/main" id="{DC8D5BA8-F09C-F84E-99AE-3D99CAF88616}"/>
              </a:ext>
            </a:extLst>
          </p:cNvPr>
          <p:cNvPicPr>
            <a:picLocks noChangeAspect="1"/>
          </p:cNvPicPr>
          <p:nvPr>
            <p:custDataLst>
              <p:tags r:id="rId2"/>
            </p:custDataLst>
          </p:nvPr>
        </p:nvPicPr>
        <p:blipFill>
          <a:blip r:embed="rId7" cstate="print"/>
          <a:srcRect/>
          <a:stretch>
            <a:fillRect/>
          </a:stretch>
        </p:blipFill>
        <p:spPr bwMode="auto">
          <a:xfrm>
            <a:off x="6324600" y="3276600"/>
            <a:ext cx="966788" cy="365125"/>
          </a:xfrm>
          <a:prstGeom prst="rect">
            <a:avLst/>
          </a:prstGeom>
          <a:noFill/>
          <a:ln w="9525">
            <a:noFill/>
            <a:miter lim="800000"/>
            <a:headEnd/>
            <a:tailEnd/>
          </a:ln>
        </p:spPr>
      </p:pic>
      <p:sp>
        <p:nvSpPr>
          <p:cNvPr id="18" name="Line 7">
            <a:extLst>
              <a:ext uri="{FF2B5EF4-FFF2-40B4-BE49-F238E27FC236}">
                <a16:creationId xmlns:a16="http://schemas.microsoft.com/office/drawing/2014/main" id="{E29F41AB-62D5-2547-B5DA-F24CDC6341E9}"/>
              </a:ext>
            </a:extLst>
          </p:cNvPr>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9" name="Line 15">
            <a:extLst>
              <a:ext uri="{FF2B5EF4-FFF2-40B4-BE49-F238E27FC236}">
                <a16:creationId xmlns:a16="http://schemas.microsoft.com/office/drawing/2014/main" id="{18448241-43FF-3244-A8BB-4AE42811A793}"/>
              </a:ext>
            </a:extLst>
          </p:cNvPr>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20" name="Picture 19" descr="txp_fig">
            <a:extLst>
              <a:ext uri="{FF2B5EF4-FFF2-40B4-BE49-F238E27FC236}">
                <a16:creationId xmlns:a16="http://schemas.microsoft.com/office/drawing/2014/main" id="{13772BCA-9106-0748-9E68-88EBA9B45C1C}"/>
              </a:ext>
            </a:extLst>
          </p:cNvPr>
          <p:cNvPicPr>
            <a:picLocks noChangeAspect="1"/>
          </p:cNvPicPr>
          <p:nvPr>
            <p:custDataLst>
              <p:tags r:id="rId3"/>
            </p:custDataLst>
          </p:nvPr>
        </p:nvPicPr>
        <p:blipFill>
          <a:blip r:embed="rId8" cstate="print"/>
          <a:srcRect/>
          <a:stretch>
            <a:fillRect/>
          </a:stretch>
        </p:blipFill>
        <p:spPr bwMode="auto">
          <a:xfrm>
            <a:off x="6553200" y="5334000"/>
            <a:ext cx="966788" cy="365125"/>
          </a:xfrm>
          <a:prstGeom prst="rect">
            <a:avLst/>
          </a:prstGeom>
          <a:noFill/>
          <a:ln w="9525">
            <a:noFill/>
            <a:miter lim="800000"/>
            <a:headEnd/>
            <a:tailEnd/>
          </a:ln>
        </p:spPr>
      </p:pic>
      <p:sp>
        <p:nvSpPr>
          <p:cNvPr id="21" name="Line 15">
            <a:extLst>
              <a:ext uri="{FF2B5EF4-FFF2-40B4-BE49-F238E27FC236}">
                <a16:creationId xmlns:a16="http://schemas.microsoft.com/office/drawing/2014/main" id="{319163C2-3970-CD4B-8A2F-0D2DD61DC4E5}"/>
              </a:ext>
            </a:extLst>
          </p:cNvPr>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22" name="Text Box 6">
            <a:extLst>
              <a:ext uri="{FF2B5EF4-FFF2-40B4-BE49-F238E27FC236}">
                <a16:creationId xmlns:a16="http://schemas.microsoft.com/office/drawing/2014/main" id="{1516A197-3A4B-0044-A467-9F11FCD6B148}"/>
              </a:ext>
            </a:extLst>
          </p:cNvPr>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23" name="Double Bracket 22">
            <a:extLst>
              <a:ext uri="{FF2B5EF4-FFF2-40B4-BE49-F238E27FC236}">
                <a16:creationId xmlns:a16="http://schemas.microsoft.com/office/drawing/2014/main" id="{B7A6938E-ED2D-A94B-82BA-D0A885E5E8B7}"/>
              </a:ext>
            </a:extLst>
          </p:cNvPr>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742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1" grpId="0" animBg="1"/>
      <p:bldP spid="22" grpId="0"/>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38006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354877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fontScale="92500"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62356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Learning a Binary Perceptron</a:t>
            </a:r>
          </a:p>
        </p:txBody>
      </p:sp>
      <mc:AlternateContent xmlns:mc="http://schemas.openxmlformats.org/markup-compatibility/2006" xmlns:a14="http://schemas.microsoft.com/office/drawing/2010/main">
        <mc:Choice Requires="a14">
          <p:sp>
            <p:nvSpPr>
              <p:cNvPr id="1353731" name="Rectangle 3"/>
              <p:cNvSpPr>
                <a:spLocks noGrp="1" noChangeArrowheads="1"/>
              </p:cNvSpPr>
              <p:nvPr>
                <p:ph idx="1"/>
              </p:nvPr>
            </p:nvSpPr>
            <p:spPr>
              <a:xfrm>
                <a:off x="304800" y="1371600"/>
                <a:ext cx="5638800" cy="4525963"/>
              </a:xfrm>
            </p:spPr>
            <p:txBody>
              <a:bodyPr>
                <a:normAutofit/>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lvl="1"/>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 </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b="1"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≤0 </m:t>
                            </m:r>
                          </m:e>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 &gt;0</m:t>
                            </m:r>
                          </m:e>
                        </m:eqArr>
                      </m:e>
                    </m:d>
                  </m:oMath>
                </a14:m>
                <a:endParaRPr lang="en-US" sz="2400" dirty="0"/>
              </a:p>
              <a:p>
                <a:pPr lvl="1"/>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lvl="1"/>
                <a14:m>
                  <m:oMath xmlns:m="http://schemas.openxmlformats.org/officeDocument/2006/math">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𝒚</m:t>
                        </m:r>
                      </m:e>
                      <m:sup>
                        <m:r>
                          <a:rPr lang="en-US" sz="2400" b="1" i="1" smtClean="0">
                            <a:latin typeface="Cambria Math" panose="02040503050406030204" pitchFamily="18" charset="0"/>
                            <a:ea typeface="Cambria Math" panose="02040503050406030204" pitchFamily="18" charset="0"/>
                          </a:rPr>
                          <m:t>∗</m:t>
                        </m:r>
                      </m:sup>
                    </m:s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oMath>
                </a14:m>
                <a:endParaRPr lang="en-US" sz="2400" dirty="0"/>
              </a:p>
            </p:txBody>
          </p:sp>
        </mc:Choice>
        <mc:Fallback xmlns="">
          <p:sp>
            <p:nvSpPr>
              <p:cNvPr id="1353731" name="Rectangle 3"/>
              <p:cNvSpPr>
                <a:spLocks noGrp="1" noRot="1" noChangeAspect="1" noMove="1" noResize="1" noEditPoints="1" noAdjustHandles="1" noChangeArrowheads="1" noChangeShapeType="1" noTextEdit="1"/>
              </p:cNvSpPr>
              <p:nvPr>
                <p:ph idx="1"/>
              </p:nvPr>
            </p:nvSpPr>
            <p:spPr>
              <a:xfrm>
                <a:off x="304800" y="1371600"/>
                <a:ext cx="5638800" cy="4525963"/>
              </a:xfrm>
              <a:blipFill>
                <a:blip r:embed="rId6"/>
                <a:stretch>
                  <a:fillRect l="-1798" t="-14566" r="-2472" b="-5322"/>
                </a:stretch>
              </a:blipFill>
            </p:spPr>
            <p:txBody>
              <a:bodyPr/>
              <a:lstStyle/>
              <a:p>
                <a:r>
                  <a:rPr lang="en-US">
                    <a:noFill/>
                  </a:rPr>
                  <a:t> </a:t>
                </a:r>
              </a:p>
            </p:txBody>
          </p:sp>
        </mc:Fallback>
      </mc:AlternateContent>
      <p:pic>
        <p:nvPicPr>
          <p:cNvPr id="22532" name="Picture 21" descr="txp_fig"/>
          <p:cNvPicPr>
            <a:picLocks noChangeAspect="1"/>
          </p:cNvPicPr>
          <p:nvPr>
            <p:custDataLst>
              <p:tags r:id="rId1"/>
            </p:custDataLst>
          </p:nvPr>
        </p:nvPicPr>
        <p:blipFill>
          <a:blip r:embed="rId7"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8" cstate="print"/>
          <a:srcRect/>
          <a:stretch>
            <a:fillRect/>
          </a:stretch>
        </p:blipFill>
        <p:spPr bwMode="auto">
          <a:xfrm>
            <a:off x="9481647" y="3261099"/>
            <a:ext cx="219075" cy="347662"/>
          </a:xfrm>
          <a:prstGeom prst="rect">
            <a:avLst/>
          </a:prstGeom>
          <a:noFill/>
          <a:ln w="9525">
            <a:noFill/>
            <a:miter lim="800000"/>
            <a:headEnd/>
            <a:tailEnd/>
          </a:ln>
        </p:spPr>
      </p:pic>
      <p:pic>
        <p:nvPicPr>
          <p:cNvPr id="17" name="Picture 16" descr="txp_fig"/>
          <p:cNvPicPr>
            <a:picLocks noChangeAspect="1"/>
          </p:cNvPicPr>
          <p:nvPr>
            <p:custDataLst>
              <p:tags r:id="rId3"/>
            </p:custDataLst>
          </p:nvPr>
        </p:nvPicPr>
        <p:blipFill>
          <a:blip r:embed="rId9" cstate="print"/>
          <a:srcRect/>
          <a:stretch>
            <a:fillRect/>
          </a:stretch>
        </p:blipFill>
        <p:spPr bwMode="auto">
          <a:xfrm>
            <a:off x="6881322" y="2614986"/>
            <a:ext cx="730250" cy="384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300440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75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Review Other Classification Tasks</a:t>
            </a:r>
          </a:p>
        </p:txBody>
      </p:sp>
      <p:sp>
        <p:nvSpPr>
          <p:cNvPr id="9219" name="Rectangle 3"/>
          <p:cNvSpPr>
            <a:spLocks noGrp="1" noChangeArrowheads="1"/>
          </p:cNvSpPr>
          <p:nvPr>
            <p:ph idx="1"/>
          </p:nvPr>
        </p:nvSpPr>
        <p:spPr>
          <a:xfrm>
            <a:off x="406400" y="1397001"/>
            <a:ext cx="7442200" cy="4729164"/>
          </a:xfrm>
        </p:spPr>
        <p:txBody>
          <a:bodyPr>
            <a:normAutofit fontScale="92500" lnSpcReduction="10000"/>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2218339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31876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212050797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626960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name="Photo Editor Photo" r:id="rId2" imgW="4753639" imgH="3704762" progId="MSPhotoEd.3">
                  <p:embed/>
                </p:oleObj>
              </mc:Choice>
              <mc:Fallback>
                <p:oleObj name="Photo Editor Photo" r:id="rId2" imgW="4753639" imgH="3704762" progId="MSPhotoEd.3">
                  <p:embed/>
                  <p:pic>
                    <p:nvPicPr>
                      <p:cNvPr id="1384452" name="Object 4"/>
                      <p:cNvPicPr>
                        <a:picLocks noChangeAspect="1" noChangeArrowheads="1"/>
                      </p:cNvPicPr>
                      <p:nvPr/>
                    </p:nvPicPr>
                    <p:blipFill>
                      <a:blip r:embed="rId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name="Photo Editor Photo" r:id="rId4" imgW="4828571" imgH="3723810" progId="MSPhotoEd.3">
                  <p:embed/>
                </p:oleObj>
              </mc:Choice>
              <mc:Fallback>
                <p:oleObj name="Photo Editor Photo" r:id="rId4" imgW="4828571" imgH="3723810" progId="MSPhotoEd.3">
                  <p:embed/>
                  <p:pic>
                    <p:nvPicPr>
                      <p:cNvPr id="1384453" name="Object 5"/>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name="Photo Editor Photo" r:id="rId6" imgW="4715533" imgH="3723810" progId="MSPhotoEd.3">
                  <p:embed/>
                </p:oleObj>
              </mc:Choice>
              <mc:Fallback>
                <p:oleObj name="Photo Editor Photo" r:id="rId6" imgW="4715533" imgH="3723810" progId="MSPhotoEd.3">
                  <p:embed/>
                  <p:pic>
                    <p:nvPicPr>
                      <p:cNvPr id="1384454" name="Object 6"/>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892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276068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3892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r>
              <a:rPr lang="en-US" sz="2000" dirty="0"/>
              <a:t>MIRA = </a:t>
            </a:r>
            <a:r>
              <a:rPr lang="en-US" sz="2000" dirty="0">
                <a:latin typeface="Calibri"/>
                <a:cs typeface="Calibri"/>
              </a:rPr>
              <a:t>Margin Infused Relaxed Algorithm</a:t>
            </a:r>
          </a:p>
          <a:p>
            <a:pPr eaLnBrk="1" hangingPunct="1"/>
            <a:r>
              <a:rPr lang="en-US" sz="2000" dirty="0"/>
              <a:t>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3825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2210053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1412864181"/>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normAutofit lnSpcReduction="10000"/>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350535886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a:t>Data that is linearly separable works out great for linear decision rules:</a:t>
            </a:r>
          </a:p>
          <a:p>
            <a:pPr eaLnBrk="1" hangingPunct="1"/>
            <a:endParaRPr lang="en-US" sz="2400" dirty="0"/>
          </a:p>
          <a:p>
            <a:pPr lvl="1" eaLnBrk="1" hangingPunct="1"/>
            <a:endParaRPr lang="en-US" dirty="0"/>
          </a:p>
          <a:p>
            <a:pPr eaLnBrk="1" hangingPunct="1"/>
            <a:r>
              <a:rPr lang="en-US" sz="2400" dirty="0"/>
              <a:t>But what are we going to do if the dataset is just too hard? </a:t>
            </a:r>
          </a:p>
          <a:p>
            <a:pPr eaLnBrk="1" hangingPunct="1"/>
            <a:endParaRPr lang="en-US" sz="2400" dirty="0"/>
          </a:p>
          <a:p>
            <a:pPr eaLnBrk="1" hangingPunct="1"/>
            <a:endParaRPr lang="en-US" sz="2400" dirty="0"/>
          </a:p>
          <a:p>
            <a:pPr eaLnBrk="1" hangingPunct="1"/>
            <a:r>
              <a:rPr lang="en-US" sz="2400" dirty="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extLst>
      <p:ext uri="{BB962C8B-B14F-4D97-AF65-F5344CB8AC3E}">
        <p14:creationId xmlns:p14="http://schemas.microsoft.com/office/powerpoint/2010/main" val="302203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extLst>
      <p:ext uri="{BB962C8B-B14F-4D97-AF65-F5344CB8AC3E}">
        <p14:creationId xmlns:p14="http://schemas.microsoft.com/office/powerpoint/2010/main" val="527329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132238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28800" y="1943101"/>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3524250" y="3028951"/>
            <a:ext cx="5143500" cy="2009775"/>
          </a:xfrm>
        </p:spPr>
      </p:pic>
      <p:sp>
        <p:nvSpPr>
          <p:cNvPr id="5" name="Rectangle 4"/>
          <p:cNvSpPr/>
          <p:nvPr/>
        </p:nvSpPr>
        <p:spPr>
          <a:xfrm>
            <a:off x="4724401" y="4896196"/>
            <a:ext cx="769763" cy="300082"/>
          </a:xfrm>
          <a:prstGeom prst="rect">
            <a:avLst/>
          </a:prstGeom>
        </p:spPr>
        <p:txBody>
          <a:bodyPr wrap="none">
            <a:spAutoFit/>
          </a:bodyPr>
          <a:lstStyle/>
          <a:p>
            <a:r>
              <a:rPr lang="en-US" sz="1350"/>
              <a:t>Layer 1</a:t>
            </a:r>
          </a:p>
        </p:txBody>
      </p:sp>
      <p:sp>
        <p:nvSpPr>
          <p:cNvPr id="13" name="Rectangle 12"/>
          <p:cNvSpPr/>
          <p:nvPr/>
        </p:nvSpPr>
        <p:spPr>
          <a:xfrm>
            <a:off x="5810251" y="5028532"/>
            <a:ext cx="769763" cy="300082"/>
          </a:xfrm>
          <a:prstGeom prst="rect">
            <a:avLst/>
          </a:prstGeom>
        </p:spPr>
        <p:txBody>
          <a:bodyPr wrap="none">
            <a:spAutoFit/>
          </a:bodyPr>
          <a:lstStyle/>
          <a:p>
            <a:r>
              <a:rPr lang="en-US" sz="1350"/>
              <a:t>Layer 2</a:t>
            </a:r>
          </a:p>
        </p:txBody>
      </p:sp>
      <p:sp>
        <p:nvSpPr>
          <p:cNvPr id="14" name="Rectangle 13"/>
          <p:cNvSpPr/>
          <p:nvPr/>
        </p:nvSpPr>
        <p:spPr>
          <a:xfrm>
            <a:off x="7010401" y="4229100"/>
            <a:ext cx="769763" cy="300082"/>
          </a:xfrm>
          <a:prstGeom prst="rect">
            <a:avLst/>
          </a:prstGeom>
        </p:spPr>
        <p:txBody>
          <a:bodyPr wrap="none">
            <a:spAutoFit/>
          </a:bodyPr>
          <a:lstStyle/>
          <a:p>
            <a:r>
              <a:rPr lang="en-US" sz="1350"/>
              <a:t>Layer 3</a:t>
            </a:r>
          </a:p>
        </p:txBody>
      </p:sp>
      <p:sp>
        <p:nvSpPr>
          <p:cNvPr id="6" name="TextBox 5"/>
          <p:cNvSpPr txBox="1"/>
          <p:nvPr/>
        </p:nvSpPr>
        <p:spPr>
          <a:xfrm>
            <a:off x="2327225" y="5167034"/>
            <a:ext cx="2800350" cy="71558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6168040" y="5317163"/>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7568215" y="4412738"/>
            <a:ext cx="2800350" cy="71558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3436256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809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257551"/>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1809750" y="472942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rPr>
                                <m:t> </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threshold</m:t>
                              </m:r>
                            </m:e>
                            <m:e>
                              <m:r>
                                <a:rPr lang="en-US">
                                  <a:latin typeface="Cambria Math" panose="02040503050406030204" pitchFamily="18" charset="0"/>
                                </a:rPr>
                                <m:t>1         </m:t>
                              </m:r>
                              <m:r>
                                <m:rPr>
                                  <m:sty m:val="p"/>
                                </m:rPr>
                                <a:rPr lang="en-US">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threshold</m:t>
                              </m:r>
                            </m:e>
                          </m:eqArr>
                        </m:e>
                      </m:d>
                      <m:r>
                        <a:rPr lang="en-US">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1809750" y="4729425"/>
                <a:ext cx="4229428" cy="1248547"/>
              </a:xfrm>
              <a:prstGeom prst="rect">
                <a:avLst/>
              </a:prstGeom>
              <a:blipFill>
                <a:blip r:embed="rId4"/>
                <a:stretch>
                  <a:fillRect t="-78788" r="-599"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6629401" y="4972340"/>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m:t>
                              </m:r>
                            </m:e>
                            <m:e>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6629401" y="4972340"/>
                <a:ext cx="3530197" cy="617861"/>
              </a:xfrm>
              <a:prstGeom prst="rect">
                <a:avLst/>
              </a:prstGeom>
              <a:blipFill>
                <a:blip r:embed="rId5"/>
                <a:stretch>
                  <a:fillRect l="-3584" t="-224000" r="-1792" b="-322000"/>
                </a:stretch>
              </a:blipFill>
            </p:spPr>
            <p:txBody>
              <a:bodyPr/>
              <a:lstStyle/>
              <a:p>
                <a:r>
                  <a:rPr lang="en-US">
                    <a:noFill/>
                  </a:rPr>
                  <a:t> </a:t>
                </a:r>
              </a:p>
            </p:txBody>
          </p:sp>
        </mc:Fallback>
      </mc:AlternateContent>
    </p:spTree>
    <p:extLst>
      <p:ext uri="{BB962C8B-B14F-4D97-AF65-F5344CB8AC3E}">
        <p14:creationId xmlns:p14="http://schemas.microsoft.com/office/powerpoint/2010/main" val="201261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638300" y="4000500"/>
            <a:ext cx="3885100" cy="1200150"/>
          </a:xfrm>
          <a:prstGeom prst="rect">
            <a:avLst/>
          </a:prstGeom>
        </p:spPr>
      </p:pic>
      <p:pic>
        <p:nvPicPr>
          <p:cNvPr id="9" name="Picture 8"/>
          <p:cNvPicPr>
            <a:picLocks noChangeAspect="1"/>
          </p:cNvPicPr>
          <p:nvPr/>
        </p:nvPicPr>
        <p:blipFill>
          <a:blip r:embed="rId4"/>
          <a:stretch>
            <a:fillRect/>
          </a:stretch>
        </p:blipFill>
        <p:spPr>
          <a:xfrm>
            <a:off x="6038851" y="3678438"/>
            <a:ext cx="4486275" cy="1990725"/>
          </a:xfrm>
          <a:prstGeom prst="rect">
            <a:avLst/>
          </a:prstGeom>
        </p:spPr>
      </p:pic>
      <p:sp>
        <p:nvSpPr>
          <p:cNvPr id="10" name="TextBox 9"/>
          <p:cNvSpPr txBox="1"/>
          <p:nvPr/>
        </p:nvSpPr>
        <p:spPr>
          <a:xfrm>
            <a:off x="6768579" y="5732155"/>
            <a:ext cx="3515707"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150129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nvGraphicFramePr>
        <p:xfrm>
          <a:off x="2621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3200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nvGraphicFramePr>
        <p:xfrm>
          <a:off x="5029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nvGraphicFramePr>
        <p:xfrm>
          <a:off x="7437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5646686"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7957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361709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2095342" y="2438401"/>
            <a:ext cx="7795419" cy="2893145"/>
          </a:xfrm>
          <a:prstGeom prst="rect">
            <a:avLst/>
          </a:prstGeom>
        </p:spPr>
      </p:pic>
    </p:spTree>
    <p:extLst>
      <p:ext uri="{BB962C8B-B14F-4D97-AF65-F5344CB8AC3E}">
        <p14:creationId xmlns:p14="http://schemas.microsoft.com/office/powerpoint/2010/main" val="1557120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3697772" y="2362200"/>
            <a:ext cx="5621064" cy="3276600"/>
          </a:xfrm>
          <a:prstGeom prst="rect">
            <a:avLst/>
          </a:prstGeom>
        </p:spPr>
      </p:pic>
    </p:spTree>
    <p:extLst>
      <p:ext uri="{BB962C8B-B14F-4D97-AF65-F5344CB8AC3E}">
        <p14:creationId xmlns:p14="http://schemas.microsoft.com/office/powerpoint/2010/main" val="2253968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normAutofit lnSpcReduction="10000"/>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3644538"/>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3796938"/>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4330744" y="5401491"/>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2346960" y="2362200"/>
            <a:ext cx="7725376" cy="3606800"/>
          </a:xfrm>
          <a:prstGeom prst="rect">
            <a:avLst/>
          </a:prstGeom>
        </p:spPr>
      </p:pic>
      <p:cxnSp>
        <p:nvCxnSpPr>
          <p:cNvPr id="7" name="Straight Connector 6"/>
          <p:cNvCxnSpPr/>
          <p:nvPr/>
        </p:nvCxnSpPr>
        <p:spPr>
          <a:xfrm flipV="1">
            <a:off x="6858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941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943601" y="4495800"/>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24802503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2209801" y="1905000"/>
            <a:ext cx="4354607" cy="2209800"/>
          </a:xfrm>
          <a:prstGeom prst="rect">
            <a:avLst/>
          </a:prstGeom>
        </p:spPr>
      </p:pic>
      <p:sp>
        <p:nvSpPr>
          <p:cNvPr id="5" name="Rectangle 4"/>
          <p:cNvSpPr/>
          <p:nvPr/>
        </p:nvSpPr>
        <p:spPr>
          <a:xfrm>
            <a:off x="4267200" y="3505200"/>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945395" y="1772166"/>
            <a:ext cx="3352824" cy="2266434"/>
          </a:xfrm>
          <a:prstGeom prst="rect">
            <a:avLst/>
          </a:prstGeom>
        </p:spPr>
      </p:pic>
      <p:sp>
        <p:nvSpPr>
          <p:cNvPr id="7" name="Rectangle 6"/>
          <p:cNvSpPr/>
          <p:nvPr/>
        </p:nvSpPr>
        <p:spPr>
          <a:xfrm>
            <a:off x="9372601" y="3475892"/>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4267201" y="4206240"/>
            <a:ext cx="4118627" cy="2642969"/>
          </a:xfrm>
          <a:prstGeom prst="rect">
            <a:avLst/>
          </a:prstGeom>
        </p:spPr>
      </p:pic>
      <p:sp>
        <p:nvSpPr>
          <p:cNvPr id="9" name="Rectangle 8"/>
          <p:cNvSpPr/>
          <p:nvPr/>
        </p:nvSpPr>
        <p:spPr>
          <a:xfrm>
            <a:off x="7391401" y="6148084"/>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39513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normAutofit lnSpcReduction="10000"/>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0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0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0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0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9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4349</TotalTime>
  <Words>7289</Words>
  <Application>Microsoft Macintosh PowerPoint</Application>
  <PresentationFormat>Widescreen</PresentationFormat>
  <Paragraphs>1014</Paragraphs>
  <Slides>72</Slides>
  <Notes>29</Notes>
  <HiddenSlides>14</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6" baseType="lpstr">
      <vt:lpstr>Arial</vt:lpstr>
      <vt:lpstr>Calibri</vt:lpstr>
      <vt:lpstr>Cambria</vt:lpstr>
      <vt:lpstr>Cambria Math</vt:lpstr>
      <vt:lpstr>Courier New</vt:lpstr>
      <vt:lpstr>KaTeX_Main</vt:lpstr>
      <vt:lpstr>KaTeX_Math</vt:lpstr>
      <vt:lpstr>Open Sans</vt:lpstr>
      <vt:lpstr>Open Sans SemiBold</vt:lpstr>
      <vt:lpstr>Söhne</vt:lpstr>
      <vt:lpstr>Times New Roman</vt:lpstr>
      <vt:lpstr>Wingdings</vt:lpstr>
      <vt:lpstr>Office Theme</vt:lpstr>
      <vt:lpstr>Photo Editor Photo</vt:lpstr>
      <vt:lpstr>Machine Learning</vt:lpstr>
      <vt:lpstr>Machine Learning</vt:lpstr>
      <vt:lpstr>Spam Classification</vt:lpstr>
      <vt:lpstr>Digit Recognition</vt:lpstr>
      <vt:lpstr>Review Other Classification Tasks</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Machine Learning</vt:lpstr>
      <vt:lpstr>Naïve Bayes</vt:lpstr>
      <vt:lpstr>Parameter Estimation</vt:lpstr>
      <vt:lpstr>Parameter Estimation</vt:lpstr>
      <vt:lpstr>Maximum Likelihood</vt:lpstr>
      <vt:lpstr>Overfitting</vt:lpstr>
      <vt:lpstr>Overfitting</vt:lpstr>
      <vt:lpstr>Generalization versus Overfitting</vt:lpstr>
      <vt:lpstr>Laplace Smoothing</vt:lpstr>
      <vt:lpstr>Laplace Smoothing</vt:lpstr>
      <vt:lpstr>Estimation: Linear Interpolation</vt:lpstr>
      <vt:lpstr>Real NB: Smoothing</vt:lpstr>
      <vt:lpstr>Tuning on Held-Out Data</vt:lpstr>
      <vt:lpstr>Features</vt:lpstr>
      <vt:lpstr>Errors, and What to Do</vt:lpstr>
      <vt:lpstr>Important Concepts</vt:lpstr>
      <vt:lpstr>What to Do About Errors?</vt:lpstr>
      <vt:lpstr>Baselines</vt:lpstr>
      <vt:lpstr>What to Do About Errors?</vt:lpstr>
      <vt:lpstr>Confidences from a Classifier</vt:lpstr>
      <vt:lpstr>Summary</vt:lpstr>
      <vt:lpstr>Perceptrons</vt:lpstr>
      <vt:lpstr>Perceptrons</vt:lpstr>
      <vt:lpstr>Neuron</vt:lpstr>
      <vt:lpstr>Perceptron</vt:lpstr>
      <vt:lpstr>Perceptron</vt:lpstr>
      <vt:lpstr>Perceptrons for decision making</vt:lpstr>
      <vt:lpstr>Perceptrons for decision making</vt:lpstr>
      <vt:lpstr>Perceptrons for decision making</vt:lpstr>
      <vt:lpstr>Notational changes</vt:lpstr>
      <vt:lpstr>Learning weights from examples</vt:lpstr>
      <vt:lpstr>Binary Decision Rule</vt:lpstr>
      <vt:lpstr>Weight Updates</vt:lpstr>
      <vt:lpstr>Learning: Binary Perceptron</vt:lpstr>
      <vt:lpstr>Learning a Binary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Non-Linear Separators</vt:lpstr>
      <vt:lpstr>Non-Linear Separators</vt:lpstr>
      <vt:lpstr>Classification: Comparison</vt:lpstr>
      <vt:lpstr>Perceptrons for decision making</vt:lpstr>
      <vt:lpstr>Weights, bias and dot products</vt:lpstr>
      <vt:lpstr>Logical functions</vt:lpstr>
      <vt:lpstr>The XOR problem</vt:lpstr>
      <vt:lpstr>The XOR Problem</vt:lpstr>
      <vt:lpstr>The XOR Solution</vt:lpstr>
      <vt:lpstr>The XOR Solution</vt:lpstr>
      <vt:lpstr>Activation Functions</vt:lpstr>
      <vt:lpstr>Activation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Perceptrons</dc:title>
  <dc:creator>Callison-Burch, Christopher</dc:creator>
  <cp:lastModifiedBy>Callison-Burch, Christopher</cp:lastModifiedBy>
  <cp:revision>41</cp:revision>
  <dcterms:created xsi:type="dcterms:W3CDTF">2020-11-04T17:32:52Z</dcterms:created>
  <dcterms:modified xsi:type="dcterms:W3CDTF">2023-11-16T16:08:13Z</dcterms:modified>
</cp:coreProperties>
</file>